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3"/>
  </p:notesMasterIdLst>
  <p:sldIdLst>
    <p:sldId id="257" r:id="rId2"/>
    <p:sldId id="258" r:id="rId3"/>
    <p:sldId id="259" r:id="rId4"/>
    <p:sldId id="260" r:id="rId5"/>
    <p:sldId id="261" r:id="rId6"/>
    <p:sldId id="262" r:id="rId7"/>
    <p:sldId id="263" r:id="rId8"/>
    <p:sldId id="264" r:id="rId9"/>
    <p:sldId id="265" r:id="rId10"/>
    <p:sldId id="266" r:id="rId11"/>
    <p:sldId id="288" r:id="rId12"/>
    <p:sldId id="289" r:id="rId13"/>
    <p:sldId id="290" r:id="rId14"/>
    <p:sldId id="292" r:id="rId15"/>
    <p:sldId id="293" r:id="rId16"/>
    <p:sldId id="268" r:id="rId17"/>
    <p:sldId id="269" r:id="rId18"/>
    <p:sldId id="270" r:id="rId19"/>
    <p:sldId id="271" r:id="rId20"/>
    <p:sldId id="272" r:id="rId21"/>
    <p:sldId id="273" r:id="rId22"/>
    <p:sldId id="278" r:id="rId23"/>
    <p:sldId id="279" r:id="rId24"/>
    <p:sldId id="280" r:id="rId25"/>
    <p:sldId id="281" r:id="rId26"/>
    <p:sldId id="282" r:id="rId27"/>
    <p:sldId id="283" r:id="rId28"/>
    <p:sldId id="284" r:id="rId29"/>
    <p:sldId id="285" r:id="rId30"/>
    <p:sldId id="286" r:id="rId31"/>
    <p:sldId id="287" r:id="rId3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1E77"/>
    <a:srgbClr val="1A2286"/>
    <a:srgbClr val="1B238D"/>
    <a:srgbClr val="1F28A1"/>
    <a:srgbClr val="000066"/>
    <a:srgbClr val="FFFF00"/>
    <a:srgbClr val="FF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8058" autoAdjust="0"/>
  </p:normalViewPr>
  <p:slideViewPr>
    <p:cSldViewPr snapToGrid="0">
      <p:cViewPr>
        <p:scale>
          <a:sx n="110" d="100"/>
          <a:sy n="110" d="100"/>
        </p:scale>
        <p:origin x="-472"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08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870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70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870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FA4BE742-F341-9148-A94E-C374EDF98398}" type="slidenum">
              <a:rPr lang="en-US"/>
              <a:pPr>
                <a:defRPr/>
              </a:pPr>
              <a:t>‹#›</a:t>
            </a:fld>
            <a:endParaRPr lang="en-US"/>
          </a:p>
        </p:txBody>
      </p:sp>
    </p:spTree>
    <p:extLst>
      <p:ext uri="{BB962C8B-B14F-4D97-AF65-F5344CB8AC3E}">
        <p14:creationId xmlns:p14="http://schemas.microsoft.com/office/powerpoint/2010/main" val="382142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35ED09-34E2-4804-B025-A5AF16BAD197}" type="slidenum">
              <a:rPr lang="en-US"/>
              <a:pPr/>
              <a:t>2</a:t>
            </a:fld>
            <a:endParaRPr lang="en-US" dirty="0"/>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19B0F2-DC3A-4FC5-9045-5ABCB903D142}" type="slidenum">
              <a:rPr lang="en-US"/>
              <a:pPr/>
              <a:t>3</a:t>
            </a:fld>
            <a:endParaRPr lang="en-US" dirty="0"/>
          </a:p>
        </p:txBody>
      </p:sp>
      <p:sp>
        <p:nvSpPr>
          <p:cNvPr id="139266" name="Rectangle 2"/>
          <p:cNvSpPr>
            <a:spLocks noGrp="1" noRot="1" noChangeAspect="1" noChangeArrowheads="1" noTextEdit="1"/>
          </p:cNvSpPr>
          <p:nvPr>
            <p:ph type="sldImg"/>
          </p:nvPr>
        </p:nvSpPr>
        <p:spPr>
          <a:xfrm>
            <a:off x="2209800" y="685800"/>
            <a:ext cx="2438400" cy="1828800"/>
          </a:xfrm>
          <a:ln/>
        </p:spPr>
      </p:sp>
      <p:sp>
        <p:nvSpPr>
          <p:cNvPr id="139267" name="Rectangle 3"/>
          <p:cNvSpPr>
            <a:spLocks noGrp="1" noChangeArrowheads="1"/>
          </p:cNvSpPr>
          <p:nvPr>
            <p:ph type="body" idx="1"/>
          </p:nvPr>
        </p:nvSpPr>
        <p:spPr>
          <a:xfrm>
            <a:off x="686099" y="2667001"/>
            <a:ext cx="5639097" cy="5790595"/>
          </a:xfrm>
        </p:spPr>
        <p:txBody>
          <a:bodyPr/>
          <a:lstStyle/>
          <a:p>
            <a:pPr algn="just"/>
            <a:endParaRPr lang="en-GB" dirty="0">
              <a:cs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46C682-04DE-41B3-816F-D54FF048B3F3}" type="slidenum">
              <a:rPr lang="en-US"/>
              <a:pPr/>
              <a:t>31</a:t>
            </a:fld>
            <a:endParaRPr lang="en-US" dirty="0"/>
          </a:p>
        </p:txBody>
      </p:sp>
      <p:sp>
        <p:nvSpPr>
          <p:cNvPr id="195586" name="Rectangle 2"/>
          <p:cNvSpPr>
            <a:spLocks noGrp="1" noRot="1" noChangeAspect="1" noChangeArrowheads="1" noTextEdit="1"/>
          </p:cNvSpPr>
          <p:nvPr>
            <p:ph type="sldImg"/>
          </p:nvPr>
        </p:nvSpPr>
        <p:spPr>
          <a:xfrm>
            <a:off x="2209800" y="685800"/>
            <a:ext cx="2438400" cy="1828800"/>
          </a:xfrm>
          <a:ln/>
        </p:spPr>
      </p:sp>
      <p:sp>
        <p:nvSpPr>
          <p:cNvPr id="195587" name="Rectangle 3"/>
          <p:cNvSpPr>
            <a:spLocks noGrp="1" noChangeArrowheads="1"/>
          </p:cNvSpPr>
          <p:nvPr>
            <p:ph type="body" idx="1"/>
          </p:nvPr>
        </p:nvSpPr>
        <p:spPr>
          <a:xfrm>
            <a:off x="686099" y="2667001"/>
            <a:ext cx="5639097" cy="5790595"/>
          </a:xfrm>
        </p:spPr>
        <p:txBody>
          <a:bodyPr/>
          <a:lstStyle/>
          <a:p>
            <a:pPr algn="just"/>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17600" y="2130425"/>
            <a:ext cx="7340600" cy="1470025"/>
          </a:xfrm>
        </p:spPr>
        <p:txBody>
          <a:bodyPr/>
          <a:lstStyle/>
          <a:p>
            <a:r>
              <a:rPr lang="en-GB" smtClean="0"/>
              <a:t>Click to edit Master title style</a:t>
            </a:r>
            <a:endParaRPr lang="en-GB" dirty="0"/>
          </a:p>
        </p:txBody>
      </p:sp>
      <p:sp>
        <p:nvSpPr>
          <p:cNvPr id="3" name="Subtitle 2"/>
          <p:cNvSpPr>
            <a:spLocks noGrp="1"/>
          </p:cNvSpPr>
          <p:nvPr>
            <p:ph type="subTitle" idx="1"/>
          </p:nvPr>
        </p:nvSpPr>
        <p:spPr>
          <a:xfrm>
            <a:off x="1625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GB" dirty="0"/>
          </a:p>
        </p:txBody>
      </p:sp>
    </p:spTree>
    <p:extLst>
      <p:ext uri="{BB962C8B-B14F-4D97-AF65-F5344CB8AC3E}">
        <p14:creationId xmlns:p14="http://schemas.microsoft.com/office/powerpoint/2010/main" val="17393808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xmlns:p14="http://schemas.microsoft.com/office/powerpoint/2010/main" presetID="9"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3418128424"/>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6425" y="274638"/>
            <a:ext cx="1730375" cy="5851525"/>
          </a:xfrm>
        </p:spPr>
        <p:txBody>
          <a:bodyPr vert="eaVert"/>
          <a:lstStyle/>
          <a:p>
            <a:r>
              <a:rPr lang="en-GB" smtClean="0"/>
              <a:t>Click to edit Master title style</a:t>
            </a:r>
            <a:endParaRPr lang="en-GB"/>
          </a:p>
        </p:txBody>
      </p:sp>
      <p:sp>
        <p:nvSpPr>
          <p:cNvPr id="3" name="Vertical Text Placeholder 2"/>
          <p:cNvSpPr>
            <a:spLocks noGrp="1"/>
          </p:cNvSpPr>
          <p:nvPr>
            <p:ph type="body" orient="vert" idx="1"/>
          </p:nvPr>
        </p:nvSpPr>
        <p:spPr>
          <a:xfrm>
            <a:off x="1763713" y="274638"/>
            <a:ext cx="5040312"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36335080"/>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763713" y="274638"/>
            <a:ext cx="6923087" cy="585152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2194107439"/>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977901" y="274638"/>
            <a:ext cx="7708900" cy="1143000"/>
          </a:xfrm>
        </p:spPr>
        <p:txBody>
          <a:bodyPr/>
          <a:lstStyle/>
          <a:p>
            <a:r>
              <a:rPr lang="en-GB" smtClean="0"/>
              <a:t>Click to edit Master title style</a:t>
            </a:r>
            <a:endParaRPr lang="en-GB" dirty="0"/>
          </a:p>
        </p:txBody>
      </p:sp>
      <p:sp>
        <p:nvSpPr>
          <p:cNvPr id="3" name="Text Placeholder 2"/>
          <p:cNvSpPr>
            <a:spLocks noGrp="1"/>
          </p:cNvSpPr>
          <p:nvPr>
            <p:ph type="body" sz="half" idx="1"/>
          </p:nvPr>
        </p:nvSpPr>
        <p:spPr>
          <a:xfrm>
            <a:off x="977901" y="1600200"/>
            <a:ext cx="7708900" cy="21859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Content Placeholder 3"/>
          <p:cNvSpPr>
            <a:spLocks noGrp="1"/>
          </p:cNvSpPr>
          <p:nvPr>
            <p:ph sz="half" idx="2"/>
          </p:nvPr>
        </p:nvSpPr>
        <p:spPr>
          <a:xfrm>
            <a:off x="977901" y="3938588"/>
            <a:ext cx="7708900" cy="218757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767932755"/>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63713" y="274638"/>
            <a:ext cx="6923087" cy="1143000"/>
          </a:xfrm>
        </p:spPr>
        <p:txBody>
          <a:bodyPr/>
          <a:lstStyle/>
          <a:p>
            <a:r>
              <a:rPr lang="en-GB" smtClean="0"/>
              <a:t>Click to edit Master title style</a:t>
            </a:r>
            <a:endParaRPr lang="en-GB"/>
          </a:p>
        </p:txBody>
      </p:sp>
      <p:sp>
        <p:nvSpPr>
          <p:cNvPr id="3" name="Text Placeholder 2"/>
          <p:cNvSpPr>
            <a:spLocks noGrp="1"/>
          </p:cNvSpPr>
          <p:nvPr>
            <p:ph type="body" sz="half" idx="1"/>
          </p:nvPr>
        </p:nvSpPr>
        <p:spPr>
          <a:xfrm>
            <a:off x="1763713" y="1600200"/>
            <a:ext cx="3384550" cy="4525963"/>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Content Placeholder 3"/>
          <p:cNvSpPr>
            <a:spLocks noGrp="1"/>
          </p:cNvSpPr>
          <p:nvPr>
            <p:ph sz="half" idx="2"/>
          </p:nvPr>
        </p:nvSpPr>
        <p:spPr>
          <a:xfrm>
            <a:off x="5300663" y="1600200"/>
            <a:ext cx="3386137" cy="4525963"/>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5" name="Date Placeholder 4"/>
          <p:cNvSpPr>
            <a:spLocks noGrp="1" noChangeArrowheads="1"/>
          </p:cNvSpPr>
          <p:nvPr>
            <p:ph type="dt" sz="half" idx="10"/>
          </p:nvPr>
        </p:nvSpPr>
        <p:spPr>
          <a:xfrm>
            <a:off x="457200" y="6381750"/>
            <a:ext cx="2133600" cy="339725"/>
          </a:xfrm>
          <a:prstGeom prst="rect">
            <a:avLst/>
          </a:prstGeom>
          <a:ln/>
        </p:spPr>
        <p:txBody>
          <a:bodyPr/>
          <a:lstStyle>
            <a:lvl1pPr>
              <a:defRPr/>
            </a:lvl1pPr>
          </a:lstStyle>
          <a:p>
            <a:r>
              <a:rPr lang="en-US"/>
              <a:t>Slide </a:t>
            </a:r>
            <a:fld id="{BDF85106-AC1E-B04B-98E8-4099A3202C19}" type="slidenum">
              <a:rPr lang="en-US"/>
              <a:pPr/>
              <a:t>‹#›</a:t>
            </a:fld>
            <a:endParaRPr lang="en-US"/>
          </a:p>
        </p:txBody>
      </p:sp>
    </p:spTree>
    <p:extLst>
      <p:ext uri="{BB962C8B-B14F-4D97-AF65-F5344CB8AC3E}">
        <p14:creationId xmlns:p14="http://schemas.microsoft.com/office/powerpoint/2010/main" val="1715529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GB" smtClean="0"/>
              <a:t>Click to edit Master title style</a:t>
            </a:r>
            <a:endParaRPr lang="en-GB" dirty="0"/>
          </a:p>
        </p:txBody>
      </p:sp>
      <p:sp>
        <p:nvSpPr>
          <p:cNvPr id="3" name="Content Placeholder 2"/>
          <p:cNvSpPr>
            <a:spLocks noGrp="1"/>
          </p:cNvSpPr>
          <p:nvPr>
            <p:ph idx="1"/>
          </p:nvPr>
        </p:nvSpPr>
        <p:spPr/>
        <p:txBody>
          <a:bodyPr/>
          <a:lstStyle>
            <a:lvl1pPr>
              <a:defRPr>
                <a:solidFill>
                  <a:schemeClr val="accent2">
                    <a:lumMod val="75000"/>
                  </a:schemeClr>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3059451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xmlns:p14="http://schemas.microsoft.com/office/powerpoint/2010/main" presetID="9"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2">
            <p:tnLst>
              <p:par>
                <p:cTn xmlns:p14="http://schemas.microsoft.com/office/powerpoint/2010/mai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3">
            <p:tnLst>
              <p:par>
                <p:cTn xmlns:p14="http://schemas.microsoft.com/office/powerpoint/2010/mai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4">
            <p:tnLst>
              <p:par>
                <p:cTn xmlns:p14="http://schemas.microsoft.com/office/powerpoint/2010/mai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5">
            <p:tnLst>
              <p:par>
                <p:cTn xmlns:p14="http://schemas.microsoft.com/office/powerpoint/2010/mai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17599" y="4406900"/>
            <a:ext cx="7377113" cy="1362075"/>
          </a:xfrm>
        </p:spPr>
        <p:txBody>
          <a:bodyPr anchor="t"/>
          <a:lstStyle>
            <a:lvl1pPr algn="l">
              <a:defRPr sz="4000" b="1" cap="all"/>
            </a:lvl1pPr>
          </a:lstStyle>
          <a:p>
            <a:r>
              <a:rPr lang="en-GB" smtClean="0"/>
              <a:t>Click to edit Master title style</a:t>
            </a:r>
            <a:endParaRPr lang="en-GB" dirty="0"/>
          </a:p>
        </p:txBody>
      </p:sp>
      <p:sp>
        <p:nvSpPr>
          <p:cNvPr id="3" name="Text Placeholder 2"/>
          <p:cNvSpPr>
            <a:spLocks noGrp="1"/>
          </p:cNvSpPr>
          <p:nvPr>
            <p:ph type="body" idx="1"/>
          </p:nvPr>
        </p:nvSpPr>
        <p:spPr>
          <a:xfrm>
            <a:off x="1117599" y="2906713"/>
            <a:ext cx="7377113"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Tree>
    <p:extLst>
      <p:ext uri="{BB962C8B-B14F-4D97-AF65-F5344CB8AC3E}">
        <p14:creationId xmlns:p14="http://schemas.microsoft.com/office/powerpoint/2010/main" val="218211215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Content Placeholder 2"/>
          <p:cNvSpPr>
            <a:spLocks noGrp="1"/>
          </p:cNvSpPr>
          <p:nvPr>
            <p:ph sz="half" idx="1"/>
          </p:nvPr>
        </p:nvSpPr>
        <p:spPr>
          <a:xfrm>
            <a:off x="1141412" y="1600200"/>
            <a:ext cx="369728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Content Placeholder 3"/>
          <p:cNvSpPr>
            <a:spLocks noGrp="1"/>
          </p:cNvSpPr>
          <p:nvPr>
            <p:ph sz="half" idx="2"/>
          </p:nvPr>
        </p:nvSpPr>
        <p:spPr>
          <a:xfrm>
            <a:off x="5041901" y="1600200"/>
            <a:ext cx="3644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336330296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1143000"/>
          </a:xfrm>
        </p:spPr>
        <p:txBody>
          <a:bodyPr/>
          <a:lstStyle>
            <a:lvl1pPr>
              <a:defRPr/>
            </a:lvl1pPr>
          </a:lstStyle>
          <a:p>
            <a:r>
              <a:rPr lang="en-GB" smtClean="0"/>
              <a:t>Click to edit Master title style</a:t>
            </a:r>
            <a:endParaRPr lang="en-GB" dirty="0"/>
          </a:p>
        </p:txBody>
      </p:sp>
      <p:sp>
        <p:nvSpPr>
          <p:cNvPr id="3" name="Text Placeholder 2"/>
          <p:cNvSpPr>
            <a:spLocks noGrp="1"/>
          </p:cNvSpPr>
          <p:nvPr>
            <p:ph type="body" idx="1"/>
          </p:nvPr>
        </p:nvSpPr>
        <p:spPr>
          <a:xfrm>
            <a:off x="927100" y="1535113"/>
            <a:ext cx="35702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927100" y="2174875"/>
            <a:ext cx="35702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5" name="Text Placeholder 4"/>
          <p:cNvSpPr>
            <a:spLocks noGrp="1"/>
          </p:cNvSpPr>
          <p:nvPr>
            <p:ph type="body" sz="quarter" idx="3"/>
          </p:nvPr>
        </p:nvSpPr>
        <p:spPr>
          <a:xfrm>
            <a:off x="4864100" y="1535113"/>
            <a:ext cx="38227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876800" y="2174875"/>
            <a:ext cx="3810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278330522"/>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dirty="0"/>
          </a:p>
        </p:txBody>
      </p:sp>
    </p:spTree>
    <p:extLst>
      <p:ext uri="{BB962C8B-B14F-4D97-AF65-F5344CB8AC3E}">
        <p14:creationId xmlns:p14="http://schemas.microsoft.com/office/powerpoint/2010/main" val="963251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337566"/>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5500" y="273050"/>
            <a:ext cx="3008313" cy="1162050"/>
          </a:xfrm>
        </p:spPr>
        <p:txBody>
          <a:bodyPr anchor="b"/>
          <a:lstStyle>
            <a:lvl1pPr algn="l">
              <a:defRPr sz="2000" b="1"/>
            </a:lvl1pPr>
          </a:lstStyle>
          <a:p>
            <a:r>
              <a:rPr lang="en-GB" smtClean="0"/>
              <a:t>Click to edit Master title style</a:t>
            </a:r>
            <a:endParaRPr lang="en-GB" dirty="0"/>
          </a:p>
        </p:txBody>
      </p:sp>
      <p:sp>
        <p:nvSpPr>
          <p:cNvPr id="3" name="Content Placeholder 2"/>
          <p:cNvSpPr>
            <a:spLocks noGrp="1"/>
          </p:cNvSpPr>
          <p:nvPr>
            <p:ph idx="1"/>
          </p:nvPr>
        </p:nvSpPr>
        <p:spPr>
          <a:xfrm>
            <a:off x="3886200" y="273050"/>
            <a:ext cx="48006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Text Placeholder 3"/>
          <p:cNvSpPr>
            <a:spLocks noGrp="1"/>
          </p:cNvSpPr>
          <p:nvPr>
            <p:ph type="body" sz="half" idx="2"/>
          </p:nvPr>
        </p:nvSpPr>
        <p:spPr>
          <a:xfrm>
            <a:off x="8255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2784327112"/>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GB"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2027687109"/>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bwMode="auto">
          <a:xfrm>
            <a:off x="1143001" y="274638"/>
            <a:ext cx="7543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Heading</a:t>
            </a:r>
          </a:p>
        </p:txBody>
      </p:sp>
      <p:sp>
        <p:nvSpPr>
          <p:cNvPr id="1027" name="Rectangle 3"/>
          <p:cNvSpPr>
            <a:spLocks noGrp="1" noChangeArrowheads="1"/>
          </p:cNvSpPr>
          <p:nvPr>
            <p:ph type="body" idx="1"/>
          </p:nvPr>
        </p:nvSpPr>
        <p:spPr bwMode="auto">
          <a:xfrm>
            <a:off x="1155701" y="1600200"/>
            <a:ext cx="75311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9" r:id="rId1"/>
    <p:sldLayoutId id="2147483761"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2" r:id="rId14"/>
  </p:sldLayoutIdLst>
  <p:timing>
    <p:tnLst>
      <p:par>
        <p:cTn xmlns:p14="http://schemas.microsoft.com/office/powerpoint/2010/main" id="1" dur="indefinite" restart="never" nodeType="tmRoot"/>
      </p:par>
    </p:tnLst>
  </p:timing>
  <p:hf sldNum="0" hdr="0" ftr="0"/>
  <p:txStyles>
    <p:titleStyle>
      <a:lvl1pPr algn="ctr" rtl="0" eaLnBrk="1" fontAlgn="base" hangingPunct="1">
        <a:spcBef>
          <a:spcPct val="0"/>
        </a:spcBef>
        <a:spcAft>
          <a:spcPct val="0"/>
        </a:spcAft>
        <a:defRPr sz="4400">
          <a:solidFill>
            <a:schemeClr val="accent1">
              <a:lumMod val="50000"/>
            </a:schemeClr>
          </a:solidFill>
          <a:latin typeface="+mj-lt"/>
          <a:ea typeface="ＭＳ Ｐゴシック" charset="-128"/>
          <a:cs typeface="ＭＳ Ｐゴシック" charset="-128"/>
        </a:defRPr>
      </a:lvl1pPr>
      <a:lvl2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2pPr>
      <a:lvl3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3pPr>
      <a:lvl4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4pPr>
      <a:lvl5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5pPr>
      <a:lvl6pPr marL="457200" algn="ctr" rtl="0" eaLnBrk="1" fontAlgn="base" hangingPunct="1">
        <a:spcBef>
          <a:spcPct val="0"/>
        </a:spcBef>
        <a:spcAft>
          <a:spcPct val="0"/>
        </a:spcAft>
        <a:defRPr sz="4400">
          <a:solidFill>
            <a:srgbClr val="333399"/>
          </a:solidFill>
          <a:latin typeface="Trebuchet MS" pitchFamily="34" charset="0"/>
        </a:defRPr>
      </a:lvl6pPr>
      <a:lvl7pPr marL="914400" algn="ctr" rtl="0" eaLnBrk="1" fontAlgn="base" hangingPunct="1">
        <a:spcBef>
          <a:spcPct val="0"/>
        </a:spcBef>
        <a:spcAft>
          <a:spcPct val="0"/>
        </a:spcAft>
        <a:defRPr sz="4400">
          <a:solidFill>
            <a:srgbClr val="333399"/>
          </a:solidFill>
          <a:latin typeface="Trebuchet MS" pitchFamily="34" charset="0"/>
        </a:defRPr>
      </a:lvl7pPr>
      <a:lvl8pPr marL="1371600" algn="ctr" rtl="0" eaLnBrk="1" fontAlgn="base" hangingPunct="1">
        <a:spcBef>
          <a:spcPct val="0"/>
        </a:spcBef>
        <a:spcAft>
          <a:spcPct val="0"/>
        </a:spcAft>
        <a:defRPr sz="4400">
          <a:solidFill>
            <a:srgbClr val="333399"/>
          </a:solidFill>
          <a:latin typeface="Trebuchet MS" pitchFamily="34" charset="0"/>
        </a:defRPr>
      </a:lvl8pPr>
      <a:lvl9pPr marL="1828800" algn="ctr" rtl="0" eaLnBrk="1" fontAlgn="base" hangingPunct="1">
        <a:spcBef>
          <a:spcPct val="0"/>
        </a:spcBef>
        <a:spcAft>
          <a:spcPct val="0"/>
        </a:spcAft>
        <a:defRPr sz="4400">
          <a:solidFill>
            <a:srgbClr val="333399"/>
          </a:solidFill>
          <a:latin typeface="Trebuchet MS" pitchFamily="34" charset="0"/>
        </a:defRPr>
      </a:lvl9pPr>
    </p:titleStyle>
    <p:bodyStyle>
      <a:lvl1pPr marL="342900" indent="-342900" algn="l" rtl="0" eaLnBrk="1" fontAlgn="base" hangingPunct="1">
        <a:spcBef>
          <a:spcPct val="20000"/>
        </a:spcBef>
        <a:spcAft>
          <a:spcPct val="0"/>
        </a:spcAft>
        <a:buChar char="•"/>
        <a:defRPr sz="3200">
          <a:solidFill>
            <a:schemeClr val="accent2">
              <a:lumMod val="75000"/>
            </a:schemeClr>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har char="–"/>
        <a:defRPr sz="2800">
          <a:solidFill>
            <a:schemeClr val="accent1">
              <a:lumMod val="50000"/>
            </a:schemeClr>
          </a:solidFill>
          <a:latin typeface="+mn-lt"/>
          <a:ea typeface="ＭＳ Ｐゴシック" charset="-128"/>
        </a:defRPr>
      </a:lvl2pPr>
      <a:lvl3pPr marL="1143000" indent="-228600" algn="l" rtl="0" eaLnBrk="1" fontAlgn="base" hangingPunct="1">
        <a:spcBef>
          <a:spcPct val="20000"/>
        </a:spcBef>
        <a:spcAft>
          <a:spcPct val="0"/>
        </a:spcAft>
        <a:buChar char="•"/>
        <a:defRPr sz="2400">
          <a:solidFill>
            <a:schemeClr val="accent1">
              <a:lumMod val="50000"/>
            </a:schemeClr>
          </a:solidFill>
          <a:latin typeface="+mn-lt"/>
          <a:ea typeface="ＭＳ Ｐゴシック" charset="-128"/>
        </a:defRPr>
      </a:lvl3pPr>
      <a:lvl4pPr marL="1600200" indent="-228600" algn="l" rtl="0" eaLnBrk="1" fontAlgn="base" hangingPunct="1">
        <a:spcBef>
          <a:spcPct val="20000"/>
        </a:spcBef>
        <a:spcAft>
          <a:spcPct val="0"/>
        </a:spcAft>
        <a:buChar char="–"/>
        <a:defRPr sz="2000">
          <a:solidFill>
            <a:schemeClr val="accent1">
              <a:lumMod val="50000"/>
            </a:schemeClr>
          </a:solidFill>
          <a:latin typeface="+mn-lt"/>
          <a:ea typeface="ＭＳ Ｐゴシック" charset="-128"/>
        </a:defRPr>
      </a:lvl4pPr>
      <a:lvl5pPr marL="2057400" indent="-228600" algn="l" rtl="0" eaLnBrk="1" fontAlgn="base" hangingPunct="1">
        <a:spcBef>
          <a:spcPct val="20000"/>
        </a:spcBef>
        <a:spcAft>
          <a:spcPct val="0"/>
        </a:spcAft>
        <a:buChar char="»"/>
        <a:defRPr sz="2000">
          <a:solidFill>
            <a:schemeClr val="accent1">
              <a:lumMod val="50000"/>
            </a:schemeClr>
          </a:solidFill>
          <a:latin typeface="+mn-lt"/>
          <a:ea typeface="ＭＳ Ｐゴシック" charset="-128"/>
        </a:defRPr>
      </a:lvl5pPr>
      <a:lvl6pPr marL="2514600" indent="-228600" algn="l" rtl="0" eaLnBrk="1" fontAlgn="base" hangingPunct="1">
        <a:spcBef>
          <a:spcPct val="20000"/>
        </a:spcBef>
        <a:spcAft>
          <a:spcPct val="0"/>
        </a:spcAft>
        <a:buChar char="»"/>
        <a:defRPr sz="2000">
          <a:solidFill>
            <a:srgbClr val="333399"/>
          </a:solidFill>
          <a:latin typeface="+mn-lt"/>
        </a:defRPr>
      </a:lvl6pPr>
      <a:lvl7pPr marL="2971800" indent="-228600" algn="l" rtl="0" eaLnBrk="1" fontAlgn="base" hangingPunct="1">
        <a:spcBef>
          <a:spcPct val="20000"/>
        </a:spcBef>
        <a:spcAft>
          <a:spcPct val="0"/>
        </a:spcAft>
        <a:buChar char="»"/>
        <a:defRPr sz="2000">
          <a:solidFill>
            <a:srgbClr val="333399"/>
          </a:solidFill>
          <a:latin typeface="+mn-lt"/>
        </a:defRPr>
      </a:lvl7pPr>
      <a:lvl8pPr marL="3429000" indent="-228600" algn="l" rtl="0" eaLnBrk="1" fontAlgn="base" hangingPunct="1">
        <a:spcBef>
          <a:spcPct val="20000"/>
        </a:spcBef>
        <a:spcAft>
          <a:spcPct val="0"/>
        </a:spcAft>
        <a:buChar char="»"/>
        <a:defRPr sz="2000">
          <a:solidFill>
            <a:srgbClr val="333399"/>
          </a:solidFill>
          <a:latin typeface="+mn-lt"/>
        </a:defRPr>
      </a:lvl8pPr>
      <a:lvl9pPr marL="3886200" indent="-228600" algn="l" rtl="0" eaLnBrk="1" fontAlgn="base" hangingPunct="1">
        <a:spcBef>
          <a:spcPct val="20000"/>
        </a:spcBef>
        <a:spcAft>
          <a:spcPct val="0"/>
        </a:spcAft>
        <a:buChar char="»"/>
        <a:defRPr sz="2000">
          <a:solidFill>
            <a:srgbClr val="33339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 Id="rId3"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wmf"/><Relationship Id="rId4" Type="http://schemas.openxmlformats.org/officeDocument/2006/relationships/image" Target="../media/image21.wmf"/><Relationship Id="rId1" Type="http://schemas.openxmlformats.org/officeDocument/2006/relationships/slideLayout" Target="../slideLayouts/slideLayout2.xml"/><Relationship Id="rId2" Type="http://schemas.openxmlformats.org/officeDocument/2006/relationships/image" Target="../media/image19.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wmf"/><Relationship Id="rId3" Type="http://schemas.openxmlformats.org/officeDocument/2006/relationships/image" Target="../media/image4.wmf"/></Relationships>
</file>

<file path=ppt/slides/_rels/slide7.xml.rels><?xml version="1.0" encoding="UTF-8" standalone="yes"?>
<Relationships xmlns="http://schemas.openxmlformats.org/package/2006/relationships"><Relationship Id="rId3" Type="http://schemas.openxmlformats.org/officeDocument/2006/relationships/image" Target="../media/image6.wmf"/><Relationship Id="rId4" Type="http://schemas.openxmlformats.org/officeDocument/2006/relationships/oleObject" Target="Macintosh%20HD:Users:Andy:Documents:Academic:Books:Discovering%20Statistics:Second%20Edition:Discovering%20Statistics%20Using%20SPSS(Second%20Edition).doc!OLE_LINK3" TargetMode="External"/><Relationship Id="rId5" Type="http://schemas.openxmlformats.org/officeDocument/2006/relationships/image" Target="../media/image5.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Categorical Data</a:t>
            </a:r>
            <a:endParaRPr lang="en-GB" dirty="0"/>
          </a:p>
        </p:txBody>
      </p:sp>
      <p:sp>
        <p:nvSpPr>
          <p:cNvPr id="3" name="Subtitle 2"/>
          <p:cNvSpPr>
            <a:spLocks noGrp="1"/>
          </p:cNvSpPr>
          <p:nvPr>
            <p:ph type="subTitle" idx="1"/>
          </p:nvPr>
        </p:nvSpPr>
        <p:spPr/>
        <p:txBody>
          <a:bodyPr/>
          <a:lstStyle/>
          <a:p>
            <a:r>
              <a:rPr lang="en-GB" smtClean="0"/>
              <a:t>Prof.</a:t>
            </a:r>
            <a:r>
              <a:rPr lang="en-GB" dirty="0" smtClean="0"/>
              <a:t> Andy Field</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Interpreting Chi-Square</a:t>
            </a:r>
            <a:endParaRPr lang="en-GB" dirty="0"/>
          </a:p>
        </p:txBody>
      </p:sp>
      <p:sp>
        <p:nvSpPr>
          <p:cNvPr id="5" name="Content Placeholder 4"/>
          <p:cNvSpPr>
            <a:spLocks noGrp="1"/>
          </p:cNvSpPr>
          <p:nvPr>
            <p:ph idx="1"/>
          </p:nvPr>
        </p:nvSpPr>
        <p:spPr/>
        <p:txBody>
          <a:bodyPr>
            <a:normAutofit fontScale="70000" lnSpcReduction="20000"/>
          </a:bodyPr>
          <a:lstStyle/>
          <a:p>
            <a:r>
              <a:rPr lang="en-GB" dirty="0" smtClean="0"/>
              <a:t>The test statistic gives an ‘overall’ result.</a:t>
            </a:r>
          </a:p>
          <a:p>
            <a:r>
              <a:rPr lang="en-GB" dirty="0" smtClean="0"/>
              <a:t>We can break this result down using standardized residuals</a:t>
            </a:r>
          </a:p>
          <a:p>
            <a:r>
              <a:rPr lang="en-US" dirty="0" smtClean="0"/>
              <a:t>There are two important things about these standardized residuals:</a:t>
            </a:r>
          </a:p>
          <a:p>
            <a:pPr lvl="1"/>
            <a:r>
              <a:rPr lang="en-US" dirty="0" smtClean="0"/>
              <a:t>Standardized residuals have a direct relationship with the test statistic (they are a standardized version of the difference between observed and expected frequencies).</a:t>
            </a:r>
          </a:p>
          <a:p>
            <a:pPr lvl="1"/>
            <a:r>
              <a:rPr lang="en-US" dirty="0" smtClean="0"/>
              <a:t>These standardized are </a:t>
            </a:r>
            <a:r>
              <a:rPr lang="en-US" dirty="0" err="1" smtClean="0"/>
              <a:t>z</a:t>
            </a:r>
            <a:r>
              <a:rPr lang="en-US" dirty="0" smtClean="0"/>
              <a:t>-scores (e.g. if the value lies outside of ±1.96 then it is significant at </a:t>
            </a:r>
            <a:r>
              <a:rPr lang="en-US" dirty="0" err="1" smtClean="0"/>
              <a:t>p</a:t>
            </a:r>
            <a:r>
              <a:rPr lang="en-US" dirty="0" smtClean="0"/>
              <a:t> &lt; .05 etc.).</a:t>
            </a:r>
          </a:p>
          <a:p>
            <a:r>
              <a:rPr lang="en-US" dirty="0" smtClean="0"/>
              <a:t>Effect Size</a:t>
            </a:r>
          </a:p>
          <a:p>
            <a:pPr lvl="1"/>
            <a:r>
              <a:rPr lang="en-US" dirty="0" smtClean="0"/>
              <a:t>The </a:t>
            </a:r>
            <a:r>
              <a:rPr lang="en-US" b="1" dirty="0" smtClean="0"/>
              <a:t>odds ratio </a:t>
            </a:r>
            <a:r>
              <a:rPr lang="en-US" dirty="0" smtClean="0"/>
              <a:t>can be used as an effect size measure.</a:t>
            </a:r>
          </a:p>
          <a:p>
            <a:endParaRPr lang="en-GB"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Loglinear</a:t>
            </a:r>
            <a:r>
              <a:rPr lang="en-GB" dirty="0" smtClean="0"/>
              <a:t> Analysis</a:t>
            </a:r>
            <a:endParaRPr lang="en-GB" dirty="0"/>
          </a:p>
        </p:txBody>
      </p:sp>
      <p:sp>
        <p:nvSpPr>
          <p:cNvPr id="3" name="Content Placeholder 2"/>
          <p:cNvSpPr>
            <a:spLocks noGrp="1"/>
          </p:cNvSpPr>
          <p:nvPr>
            <p:ph idx="1"/>
          </p:nvPr>
        </p:nvSpPr>
        <p:spPr/>
        <p:txBody>
          <a:bodyPr>
            <a:normAutofit fontScale="77500" lnSpcReduction="20000"/>
          </a:bodyPr>
          <a:lstStyle/>
          <a:p>
            <a:r>
              <a:rPr lang="en-US" dirty="0" smtClean="0"/>
              <a:t>When?</a:t>
            </a:r>
          </a:p>
          <a:p>
            <a:pPr lvl="1"/>
            <a:r>
              <a:rPr lang="en-US" dirty="0" smtClean="0"/>
              <a:t>To look for associations between three or more categorical variables</a:t>
            </a:r>
          </a:p>
          <a:p>
            <a:r>
              <a:rPr lang="en-US" dirty="0" smtClean="0"/>
              <a:t>Example: Dancing Dogs</a:t>
            </a:r>
          </a:p>
          <a:p>
            <a:pPr lvl="1"/>
            <a:r>
              <a:rPr lang="en-US" dirty="0" smtClean="0"/>
              <a:t>Same example as before but with data from 70 dogs.</a:t>
            </a:r>
          </a:p>
          <a:p>
            <a:pPr lvl="1"/>
            <a:r>
              <a:rPr lang="en-US" dirty="0" smtClean="0"/>
              <a:t>Animal</a:t>
            </a:r>
          </a:p>
          <a:p>
            <a:pPr lvl="2"/>
            <a:r>
              <a:rPr lang="en-US" dirty="0" smtClean="0"/>
              <a:t>Dog or cat</a:t>
            </a:r>
          </a:p>
          <a:p>
            <a:pPr lvl="1"/>
            <a:r>
              <a:rPr lang="en-US" dirty="0" smtClean="0"/>
              <a:t>Training</a:t>
            </a:r>
          </a:p>
          <a:p>
            <a:pPr lvl="2"/>
            <a:r>
              <a:rPr lang="en-US" dirty="0" smtClean="0"/>
              <a:t>Food as reward or affection as reward</a:t>
            </a:r>
          </a:p>
          <a:p>
            <a:pPr lvl="1"/>
            <a:r>
              <a:rPr lang="en-US" dirty="0" smtClean="0"/>
              <a:t>Dance</a:t>
            </a:r>
          </a:p>
          <a:p>
            <a:pPr lvl="2"/>
            <a:r>
              <a:rPr lang="en-US" dirty="0" smtClean="0"/>
              <a:t>Did they dance or not?</a:t>
            </a:r>
          </a:p>
          <a:p>
            <a:pPr lvl="1"/>
            <a:r>
              <a:rPr lang="en-US" dirty="0" smtClean="0"/>
              <a:t>Outcome:</a:t>
            </a:r>
          </a:p>
          <a:p>
            <a:pPr lvl="2"/>
            <a:r>
              <a:rPr lang="en-US" dirty="0" smtClean="0"/>
              <a:t>Frequency of animals </a:t>
            </a:r>
          </a:p>
          <a:p>
            <a:endParaRPr lang="en-GB" dirty="0"/>
          </a:p>
        </p:txBody>
      </p:sp>
    </p:spTree>
    <p:extLst>
      <p:ext uri="{BB962C8B-B14F-4D97-AF65-F5344CB8AC3E}">
        <p14:creationId xmlns:p14="http://schemas.microsoft.com/office/powerpoint/2010/main" val="1493893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Theory</a:t>
            </a:r>
            <a:endParaRPr lang="en-GB" dirty="0"/>
          </a:p>
        </p:txBody>
      </p:sp>
      <p:sp>
        <p:nvSpPr>
          <p:cNvPr id="3" name="Content Placeholder 2"/>
          <p:cNvSpPr>
            <a:spLocks noGrp="1"/>
          </p:cNvSpPr>
          <p:nvPr>
            <p:ph idx="1"/>
          </p:nvPr>
        </p:nvSpPr>
        <p:spPr>
          <a:xfrm>
            <a:off x="928662" y="1600200"/>
            <a:ext cx="7758138" cy="4191000"/>
          </a:xfrm>
        </p:spPr>
        <p:txBody>
          <a:bodyPr>
            <a:normAutofit fontScale="85000" lnSpcReduction="10000"/>
          </a:bodyPr>
          <a:lstStyle/>
          <a:p>
            <a:r>
              <a:rPr lang="en-GB" dirty="0" smtClean="0"/>
              <a:t>Our model has three predictors and their associated interactions:</a:t>
            </a:r>
          </a:p>
          <a:p>
            <a:pPr lvl="1"/>
            <a:r>
              <a:rPr lang="en-GB" dirty="0" smtClean="0"/>
              <a:t>Animal, Training, Dance, Animal × Training, Animal × Dance, Dance × Training, Animal × Training × Dance</a:t>
            </a:r>
          </a:p>
          <a:p>
            <a:r>
              <a:rPr lang="en-GB" dirty="0" smtClean="0"/>
              <a:t>Such a linear model can be expressed as:</a:t>
            </a:r>
          </a:p>
          <a:p>
            <a:pPr>
              <a:buNone/>
            </a:pPr>
            <a:endParaRPr lang="en-GB" dirty="0" smtClean="0"/>
          </a:p>
          <a:p>
            <a:r>
              <a:rPr lang="en-GB" dirty="0" smtClean="0"/>
              <a:t>A </a:t>
            </a:r>
            <a:r>
              <a:rPr lang="en-GB" dirty="0" err="1" smtClean="0"/>
              <a:t>loglinear</a:t>
            </a:r>
            <a:r>
              <a:rPr lang="en-GB" dirty="0" smtClean="0"/>
              <a:t> Model can also be expressed like this, but the outcome is a log value:</a:t>
            </a:r>
          </a:p>
          <a:p>
            <a:endParaRPr lang="en-GB" dirty="0" smtClean="0"/>
          </a:p>
          <a:p>
            <a:endParaRPr lang="en-GB" dirty="0" smtClean="0"/>
          </a:p>
          <a:p>
            <a:endParaRPr lang="en-GB" dirty="0" smtClean="0"/>
          </a:p>
        </p:txBody>
      </p:sp>
      <p:pic>
        <p:nvPicPr>
          <p:cNvPr id="8" name="Picture 7"/>
          <p:cNvPicPr>
            <a:picLocks noChangeAspect="1"/>
          </p:cNvPicPr>
          <p:nvPr/>
        </p:nvPicPr>
        <p:blipFill>
          <a:blip r:embed="rId2"/>
          <a:stretch>
            <a:fillRect/>
          </a:stretch>
        </p:blipFill>
        <p:spPr>
          <a:xfrm>
            <a:off x="1397000" y="3949697"/>
            <a:ext cx="7098284" cy="498475"/>
          </a:xfrm>
          <a:prstGeom prst="rect">
            <a:avLst/>
          </a:prstGeom>
        </p:spPr>
      </p:pic>
      <p:pic>
        <p:nvPicPr>
          <p:cNvPr id="9" name="Picture 8"/>
          <p:cNvPicPr>
            <a:picLocks noChangeAspect="1"/>
          </p:cNvPicPr>
          <p:nvPr/>
        </p:nvPicPr>
        <p:blipFill>
          <a:blip r:embed="rId3"/>
          <a:stretch>
            <a:fillRect/>
          </a:stretch>
        </p:blipFill>
        <p:spPr>
          <a:xfrm>
            <a:off x="1384298" y="5435600"/>
            <a:ext cx="7106285" cy="551180"/>
          </a:xfrm>
          <a:prstGeom prst="rect">
            <a:avLst/>
          </a:prstGeom>
        </p:spPr>
      </p:pic>
    </p:spTree>
    <p:extLst>
      <p:ext uri="{BB962C8B-B14F-4D97-AF65-F5344CB8AC3E}">
        <p14:creationId xmlns:p14="http://schemas.microsoft.com/office/powerpoint/2010/main" val="2688088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Backward Elimination</a:t>
            </a:r>
            <a:endParaRPr lang="en-GB" dirty="0"/>
          </a:p>
        </p:txBody>
      </p:sp>
      <p:sp>
        <p:nvSpPr>
          <p:cNvPr id="3" name="Content Placeholder 2"/>
          <p:cNvSpPr>
            <a:spLocks noGrp="1"/>
          </p:cNvSpPr>
          <p:nvPr>
            <p:ph idx="1"/>
          </p:nvPr>
        </p:nvSpPr>
        <p:spPr>
          <a:xfrm>
            <a:off x="928662" y="1600200"/>
            <a:ext cx="7758138" cy="4572000"/>
          </a:xfrm>
        </p:spPr>
        <p:txBody>
          <a:bodyPr>
            <a:normAutofit fontScale="77500" lnSpcReduction="20000"/>
          </a:bodyPr>
          <a:lstStyle/>
          <a:p>
            <a:r>
              <a:rPr lang="en-GB" dirty="0" smtClean="0"/>
              <a:t>Begins by including all terms:</a:t>
            </a:r>
          </a:p>
          <a:p>
            <a:pPr lvl="1"/>
            <a:r>
              <a:rPr lang="en-GB" dirty="0" smtClean="0"/>
              <a:t>Animal, Training, Dance, Animal × Training, Animal × Dance, Dance × Training, Animal × Training × Dance</a:t>
            </a:r>
          </a:p>
          <a:p>
            <a:r>
              <a:rPr lang="en-GB" dirty="0" smtClean="0"/>
              <a:t>Remove a term and compares the new model with the one in which the term was present.</a:t>
            </a:r>
          </a:p>
          <a:p>
            <a:pPr lvl="1"/>
            <a:r>
              <a:rPr lang="en-GB" dirty="0" smtClean="0"/>
              <a:t>Starts with the highest-order interaction</a:t>
            </a:r>
          </a:p>
          <a:p>
            <a:pPr lvl="1"/>
            <a:r>
              <a:rPr lang="en-GB" dirty="0" smtClean="0"/>
              <a:t>Uses the likelihood ratio to ‘compare’ models:</a:t>
            </a:r>
          </a:p>
          <a:p>
            <a:pPr lvl="1"/>
            <a:endParaRPr lang="en-GB" dirty="0" smtClean="0"/>
          </a:p>
          <a:p>
            <a:pPr lvl="1"/>
            <a:endParaRPr lang="en-GB" dirty="0" smtClean="0"/>
          </a:p>
          <a:p>
            <a:pPr lvl="1"/>
            <a:r>
              <a:rPr lang="en-GB" dirty="0" smtClean="0"/>
              <a:t>If the new model is no worse than the old, then the term is removed and the next highest-order interactions are examined, and so on.</a:t>
            </a:r>
          </a:p>
          <a:p>
            <a:endParaRPr lang="en-GB" dirty="0" smtClean="0"/>
          </a:p>
          <a:p>
            <a:endParaRPr lang="en-GB" dirty="0" smtClean="0"/>
          </a:p>
        </p:txBody>
      </p:sp>
      <p:pic>
        <p:nvPicPr>
          <p:cNvPr id="7" name="Picture 6"/>
          <p:cNvPicPr/>
          <p:nvPr/>
        </p:nvPicPr>
        <p:blipFill>
          <a:blip r:embed="rId2"/>
          <a:srcRect/>
          <a:stretch>
            <a:fillRect/>
          </a:stretch>
        </p:blipFill>
        <p:spPr bwMode="auto">
          <a:xfrm>
            <a:off x="2438400" y="4267200"/>
            <a:ext cx="4267200" cy="533400"/>
          </a:xfrm>
          <a:prstGeom prst="rect">
            <a:avLst/>
          </a:prstGeom>
          <a:noFill/>
          <a:ln w="9525">
            <a:noFill/>
            <a:miter lim="800000"/>
            <a:headEnd/>
            <a:tailEnd/>
          </a:ln>
        </p:spPr>
      </p:pic>
    </p:spTree>
    <p:extLst>
      <p:ext uri="{BB962C8B-B14F-4D97-AF65-F5344CB8AC3E}">
        <p14:creationId xmlns:p14="http://schemas.microsoft.com/office/powerpoint/2010/main" val="1706509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Important Points</a:t>
            </a:r>
            <a:endParaRPr lang="en-GB" dirty="0"/>
          </a:p>
        </p:txBody>
      </p:sp>
      <p:sp>
        <p:nvSpPr>
          <p:cNvPr id="5" name="Content Placeholder 4"/>
          <p:cNvSpPr>
            <a:spLocks noGrp="1"/>
          </p:cNvSpPr>
          <p:nvPr>
            <p:ph idx="1"/>
          </p:nvPr>
        </p:nvSpPr>
        <p:spPr/>
        <p:txBody>
          <a:bodyPr>
            <a:normAutofit fontScale="70000" lnSpcReduction="20000"/>
          </a:bodyPr>
          <a:lstStyle/>
          <a:p>
            <a:r>
              <a:rPr lang="en-US" dirty="0" smtClean="0"/>
              <a:t>The chi-square test has two important assumptions:</a:t>
            </a:r>
          </a:p>
          <a:p>
            <a:pPr lvl="1"/>
            <a:r>
              <a:rPr lang="en-US" dirty="0" smtClean="0"/>
              <a:t>Independence:</a:t>
            </a:r>
          </a:p>
          <a:p>
            <a:pPr lvl="2"/>
            <a:r>
              <a:rPr lang="en-US" dirty="0" smtClean="0"/>
              <a:t>Each person, item or entity contributes to only one cell of the contingency table.</a:t>
            </a:r>
          </a:p>
          <a:p>
            <a:pPr lvl="1"/>
            <a:r>
              <a:rPr lang="en-US" dirty="0" smtClean="0"/>
              <a:t>The expected frequencies should be greater than 5.</a:t>
            </a:r>
          </a:p>
          <a:p>
            <a:pPr lvl="2"/>
            <a:r>
              <a:rPr lang="en-US" dirty="0" smtClean="0"/>
              <a:t>In larger contingency tables up to 20% of expected frequencies can be below 5, but there a loss of statistical power.</a:t>
            </a:r>
          </a:p>
          <a:p>
            <a:pPr lvl="2"/>
            <a:r>
              <a:rPr lang="en-US" dirty="0" smtClean="0"/>
              <a:t>Even in larger contingency tables no expected frequencies should be below 1.</a:t>
            </a:r>
          </a:p>
          <a:p>
            <a:pPr lvl="2"/>
            <a:r>
              <a:rPr lang="en-US" dirty="0" smtClean="0"/>
              <a:t>If you find yourself in this situation consider using Fisher’s exact test.</a:t>
            </a:r>
          </a:p>
          <a:p>
            <a:r>
              <a:rPr lang="en-US" dirty="0" smtClean="0"/>
              <a:t>Proportionately small differences in cell frequencies can result in statistically significant associations between variables if the sample is large enough</a:t>
            </a:r>
          </a:p>
          <a:p>
            <a:pPr lvl="1"/>
            <a:r>
              <a:rPr lang="en-US" dirty="0" smtClean="0"/>
              <a:t>Look at row and column </a:t>
            </a:r>
            <a:r>
              <a:rPr lang="en-US" b="1" dirty="0" smtClean="0"/>
              <a:t>percentages </a:t>
            </a:r>
            <a:r>
              <a:rPr lang="en-US" dirty="0" smtClean="0"/>
              <a:t>to interpret effects.</a:t>
            </a:r>
          </a:p>
          <a:p>
            <a:endParaRPr lang="en-GB" dirty="0"/>
          </a:p>
        </p:txBody>
      </p:sp>
    </p:spTree>
    <p:extLst>
      <p:ext uri="{BB962C8B-B14F-4D97-AF65-F5344CB8AC3E}">
        <p14:creationId xmlns:p14="http://schemas.microsoft.com/office/powerpoint/2010/main" val="735918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3001" y="274638"/>
            <a:ext cx="7543800" cy="1528762"/>
          </a:xfrm>
        </p:spPr>
        <p:txBody>
          <a:bodyPr/>
          <a:lstStyle/>
          <a:p>
            <a:r>
              <a:rPr lang="en-US" dirty="0" smtClean="0"/>
              <a:t>General Procedure for </a:t>
            </a:r>
            <a:r>
              <a:rPr lang="en-US" dirty="0" err="1" smtClean="0"/>
              <a:t>analysing</a:t>
            </a:r>
            <a:r>
              <a:rPr lang="en-US" dirty="0" smtClean="0"/>
              <a:t> categorical outcomes</a:t>
            </a:r>
            <a:endParaRPr lang="en-US" dirty="0"/>
          </a:p>
        </p:txBody>
      </p:sp>
      <p:pic>
        <p:nvPicPr>
          <p:cNvPr id="6" name="Picture 5"/>
          <p:cNvPicPr>
            <a:picLocks noChangeAspect="1"/>
          </p:cNvPicPr>
          <p:nvPr/>
        </p:nvPicPr>
        <p:blipFill>
          <a:blip r:embed="rId2"/>
          <a:stretch>
            <a:fillRect/>
          </a:stretch>
        </p:blipFill>
        <p:spPr>
          <a:xfrm>
            <a:off x="1282700" y="2209779"/>
            <a:ext cx="7610348" cy="4165854"/>
          </a:xfrm>
          <a:prstGeom prst="rect">
            <a:avLst/>
          </a:prstGeom>
        </p:spPr>
      </p:pic>
    </p:spTree>
    <p:extLst>
      <p:ext uri="{BB962C8B-B14F-4D97-AF65-F5344CB8AC3E}">
        <p14:creationId xmlns:p14="http://schemas.microsoft.com/office/powerpoint/2010/main" val="4232441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Chi-Square </a:t>
            </a:r>
            <a:r>
              <a:rPr lang="en-GB" dirty="0" smtClean="0"/>
              <a:t>in </a:t>
            </a:r>
            <a:r>
              <a:rPr lang="en-GB" dirty="0" smtClean="0"/>
              <a:t>SPSS: Weighting Cases</a:t>
            </a:r>
            <a:endParaRPr lang="en-GB"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065523" y="1679565"/>
            <a:ext cx="4471014" cy="3285380"/>
          </a:xfrm>
          <a:prstGeom prst="rect">
            <a:avLst/>
          </a:prstGeom>
          <a:effectLst/>
        </p:spPr>
      </p:pic>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4654232" y="3716655"/>
            <a:ext cx="3900824" cy="2425570"/>
          </a:xfrm>
          <a:prstGeom prst="rect">
            <a:avLst/>
          </a:prstGeom>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9900" y="431793"/>
            <a:ext cx="6457188" cy="58635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Output</a:t>
            </a:r>
            <a:endParaRPr lang="en-GB" dirty="0"/>
          </a:p>
        </p:txBody>
      </p:sp>
      <p:pic>
        <p:nvPicPr>
          <p:cNvPr id="4" name="Picture 3"/>
          <p:cNvPicPr/>
          <p:nvPr/>
        </p:nvPicPr>
        <p:blipFill>
          <a:blip r:embed="rId2"/>
          <a:srcRect/>
          <a:stretch>
            <a:fillRect/>
          </a:stretch>
        </p:blipFill>
        <p:spPr bwMode="auto">
          <a:xfrm>
            <a:off x="1066800" y="2743200"/>
            <a:ext cx="7785624" cy="2971800"/>
          </a:xfrm>
          <a:prstGeom prst="rect">
            <a:avLst/>
          </a:prstGeom>
          <a:noFill/>
          <a:ln w="9525">
            <a:noFill/>
            <a:miter lim="800000"/>
            <a:headEnd/>
            <a:tailEnd/>
          </a:ln>
        </p:spPr>
      </p:pic>
      <p:pic>
        <p:nvPicPr>
          <p:cNvPr id="5" name="Picture 4"/>
          <p:cNvPicPr>
            <a:picLocks noChangeAspect="1"/>
          </p:cNvPicPr>
          <p:nvPr/>
        </p:nvPicPr>
        <p:blipFill>
          <a:blip r:embed="rId3"/>
          <a:stretch>
            <a:fillRect/>
          </a:stretch>
        </p:blipFill>
        <p:spPr>
          <a:xfrm>
            <a:off x="7073900" y="0"/>
            <a:ext cx="2070100" cy="2692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Output</a:t>
            </a:r>
            <a:endParaRPr lang="en-GB" dirty="0"/>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1320795" y="1346200"/>
            <a:ext cx="7338060" cy="49377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dirty="0"/>
              <a:t>Slide </a:t>
            </a:r>
            <a:fld id="{0E6FAA08-CC7E-4FA9-B7D2-2B3F6B6BE2C8}" type="slidenum">
              <a:rPr lang="en-US"/>
              <a:pPr/>
              <a:t>2</a:t>
            </a:fld>
            <a:endParaRPr lang="en-US" dirty="0"/>
          </a:p>
        </p:txBody>
      </p:sp>
      <p:sp>
        <p:nvSpPr>
          <p:cNvPr id="137218" name="Rectangle 2"/>
          <p:cNvSpPr>
            <a:spLocks noGrp="1" noChangeArrowheads="1"/>
          </p:cNvSpPr>
          <p:nvPr>
            <p:ph type="title"/>
          </p:nvPr>
        </p:nvSpPr>
        <p:spPr>
          <a:xfrm>
            <a:off x="1331913" y="323850"/>
            <a:ext cx="7561262" cy="1428750"/>
          </a:xfrm>
        </p:spPr>
        <p:txBody>
          <a:bodyPr/>
          <a:lstStyle/>
          <a:p>
            <a:r>
              <a:rPr lang="en-GB" dirty="0" smtClean="0"/>
              <a:t>Aims</a:t>
            </a:r>
            <a:endParaRPr lang="en-GB" dirty="0"/>
          </a:p>
        </p:txBody>
      </p:sp>
      <p:sp>
        <p:nvSpPr>
          <p:cNvPr id="137219" name="Rectangle 3"/>
          <p:cNvSpPr>
            <a:spLocks noGrp="1" noChangeArrowheads="1"/>
          </p:cNvSpPr>
          <p:nvPr>
            <p:ph type="body" idx="1"/>
          </p:nvPr>
        </p:nvSpPr>
        <p:spPr>
          <a:xfrm>
            <a:off x="1331913" y="1687513"/>
            <a:ext cx="7473950" cy="4333875"/>
          </a:xfrm>
        </p:spPr>
        <p:txBody>
          <a:bodyPr>
            <a:normAutofit lnSpcReduction="10000"/>
          </a:bodyPr>
          <a:lstStyle/>
          <a:p>
            <a:pPr>
              <a:lnSpc>
                <a:spcPct val="90000"/>
              </a:lnSpc>
            </a:pPr>
            <a:r>
              <a:rPr lang="en-GB" sz="3200" dirty="0" smtClean="0"/>
              <a:t>Categorical Data</a:t>
            </a:r>
          </a:p>
          <a:p>
            <a:pPr lvl="1">
              <a:lnSpc>
                <a:spcPct val="90000"/>
              </a:lnSpc>
            </a:pPr>
            <a:r>
              <a:rPr lang="en-GB" dirty="0" smtClean="0"/>
              <a:t>Contingency Tables</a:t>
            </a:r>
          </a:p>
          <a:p>
            <a:pPr lvl="1">
              <a:lnSpc>
                <a:spcPct val="90000"/>
              </a:lnSpc>
            </a:pPr>
            <a:r>
              <a:rPr lang="en-GB" sz="2800" dirty="0" smtClean="0"/>
              <a:t>Chi-Square test</a:t>
            </a:r>
          </a:p>
          <a:p>
            <a:pPr lvl="1">
              <a:lnSpc>
                <a:spcPct val="90000"/>
              </a:lnSpc>
            </a:pPr>
            <a:r>
              <a:rPr lang="en-GB" dirty="0" smtClean="0"/>
              <a:t>Likelihood Ratio</a:t>
            </a:r>
          </a:p>
          <a:p>
            <a:pPr lvl="1">
              <a:lnSpc>
                <a:spcPct val="90000"/>
              </a:lnSpc>
            </a:pPr>
            <a:r>
              <a:rPr lang="en-GB" sz="2800" dirty="0" smtClean="0"/>
              <a:t>Odds Ratio</a:t>
            </a:r>
          </a:p>
          <a:p>
            <a:pPr>
              <a:lnSpc>
                <a:spcPct val="90000"/>
              </a:lnSpc>
            </a:pPr>
            <a:r>
              <a:rPr lang="en-GB" sz="3600" dirty="0" err="1" smtClean="0"/>
              <a:t>Loglinear</a:t>
            </a:r>
            <a:r>
              <a:rPr lang="en-GB" sz="3600" dirty="0" smtClean="0"/>
              <a:t> Models</a:t>
            </a:r>
          </a:p>
          <a:p>
            <a:pPr lvl="1">
              <a:lnSpc>
                <a:spcPct val="90000"/>
              </a:lnSpc>
            </a:pPr>
            <a:r>
              <a:rPr lang="en-GB" dirty="0" smtClean="0"/>
              <a:t>Theory</a:t>
            </a:r>
          </a:p>
          <a:p>
            <a:pPr lvl="1">
              <a:lnSpc>
                <a:spcPct val="90000"/>
              </a:lnSpc>
            </a:pPr>
            <a:r>
              <a:rPr lang="en-GB" dirty="0" smtClean="0"/>
              <a:t>Assumptions</a:t>
            </a:r>
          </a:p>
          <a:p>
            <a:pPr lvl="1">
              <a:lnSpc>
                <a:spcPct val="90000"/>
              </a:lnSpc>
            </a:pPr>
            <a:r>
              <a:rPr lang="en-GB" dirty="0" smtClean="0"/>
              <a:t>Interpretation</a:t>
            </a:r>
          </a:p>
          <a:p>
            <a:pPr lvl="1">
              <a:lnSpc>
                <a:spcPct val="90000"/>
              </a:lnSpc>
            </a:pPr>
            <a:endParaRPr lang="en-GB" dirty="0" smtClean="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137218"/>
                                        </p:tgtEl>
                                        <p:attrNameLst>
                                          <p:attrName>style.visibility</p:attrName>
                                        </p:attrNameLst>
                                      </p:cBhvr>
                                      <p:to>
                                        <p:strVal val="visible"/>
                                      </p:to>
                                    </p:set>
                                    <p:animEffect transition="in" filter="dissolve">
                                      <p:cBhvr>
                                        <p:cTn id="7" dur="500"/>
                                        <p:tgtEl>
                                          <p:spTgt spid="137218"/>
                                        </p:tgtEl>
                                      </p:cBhvr>
                                    </p:animEffect>
                                  </p:childTnLst>
                                </p:cTn>
                              </p:par>
                            </p:childTnLst>
                          </p:cTn>
                        </p:par>
                        <p:par>
                          <p:cTn id="8" fill="hold">
                            <p:stCondLst>
                              <p:cond delay="1500"/>
                            </p:stCondLst>
                            <p:childTnLst>
                              <p:par>
                                <p:cTn id="9" presetID="9" presetClass="entr" presetSubtype="0" fill="hold" grpId="0" nodeType="afterEffect">
                                  <p:stCondLst>
                                    <p:cond delay="2000"/>
                                  </p:stCondLst>
                                  <p:childTnLst>
                                    <p:set>
                                      <p:cBhvr>
                                        <p:cTn id="10" dur="1" fill="hold">
                                          <p:stCondLst>
                                            <p:cond delay="0"/>
                                          </p:stCondLst>
                                        </p:cTn>
                                        <p:tgtEl>
                                          <p:spTgt spid="137219">
                                            <p:txEl>
                                              <p:pRg st="0" end="0"/>
                                            </p:txEl>
                                          </p:spTgt>
                                        </p:tgtEl>
                                        <p:attrNameLst>
                                          <p:attrName>style.visibility</p:attrName>
                                        </p:attrNameLst>
                                      </p:cBhvr>
                                      <p:to>
                                        <p:strVal val="visible"/>
                                      </p:to>
                                    </p:set>
                                    <p:animEffect transition="in" filter="dissolve">
                                      <p:cBhvr>
                                        <p:cTn id="11" dur="500"/>
                                        <p:tgtEl>
                                          <p:spTgt spid="137219">
                                            <p:txEl>
                                              <p:pRg st="0" end="0"/>
                                            </p:txEl>
                                          </p:spTgt>
                                        </p:tgtEl>
                                      </p:cBhvr>
                                    </p:animEffect>
                                  </p:childTnLst>
                                </p:cTn>
                              </p:par>
                            </p:childTnLst>
                          </p:cTn>
                        </p:par>
                        <p:par>
                          <p:cTn id="12" fill="hold">
                            <p:stCondLst>
                              <p:cond delay="4000"/>
                            </p:stCondLst>
                            <p:childTnLst>
                              <p:par>
                                <p:cTn id="13" presetID="9" presetClass="entr" presetSubtype="0" fill="hold" grpId="0" nodeType="afterEffect">
                                  <p:stCondLst>
                                    <p:cond delay="2000"/>
                                  </p:stCondLst>
                                  <p:childTnLst>
                                    <p:set>
                                      <p:cBhvr>
                                        <p:cTn id="14" dur="1" fill="hold">
                                          <p:stCondLst>
                                            <p:cond delay="0"/>
                                          </p:stCondLst>
                                        </p:cTn>
                                        <p:tgtEl>
                                          <p:spTgt spid="137219">
                                            <p:txEl>
                                              <p:pRg st="1" end="1"/>
                                            </p:txEl>
                                          </p:spTgt>
                                        </p:tgtEl>
                                        <p:attrNameLst>
                                          <p:attrName>style.visibility</p:attrName>
                                        </p:attrNameLst>
                                      </p:cBhvr>
                                      <p:to>
                                        <p:strVal val="visible"/>
                                      </p:to>
                                    </p:set>
                                    <p:animEffect transition="in" filter="dissolve">
                                      <p:cBhvr>
                                        <p:cTn id="15" dur="500"/>
                                        <p:tgtEl>
                                          <p:spTgt spid="137219">
                                            <p:txEl>
                                              <p:pRg st="1" end="1"/>
                                            </p:txEl>
                                          </p:spTgt>
                                        </p:tgtEl>
                                      </p:cBhvr>
                                    </p:animEffect>
                                  </p:childTnLst>
                                </p:cTn>
                              </p:par>
                            </p:childTnLst>
                          </p:cTn>
                        </p:par>
                        <p:par>
                          <p:cTn id="16" fill="hold">
                            <p:stCondLst>
                              <p:cond delay="6500"/>
                            </p:stCondLst>
                            <p:childTnLst>
                              <p:par>
                                <p:cTn id="17" presetID="9" presetClass="entr" presetSubtype="0" fill="hold" grpId="0" nodeType="afterEffect">
                                  <p:stCondLst>
                                    <p:cond delay="2000"/>
                                  </p:stCondLst>
                                  <p:childTnLst>
                                    <p:set>
                                      <p:cBhvr>
                                        <p:cTn id="18" dur="1" fill="hold">
                                          <p:stCondLst>
                                            <p:cond delay="0"/>
                                          </p:stCondLst>
                                        </p:cTn>
                                        <p:tgtEl>
                                          <p:spTgt spid="137219">
                                            <p:txEl>
                                              <p:pRg st="2" end="2"/>
                                            </p:txEl>
                                          </p:spTgt>
                                        </p:tgtEl>
                                        <p:attrNameLst>
                                          <p:attrName>style.visibility</p:attrName>
                                        </p:attrNameLst>
                                      </p:cBhvr>
                                      <p:to>
                                        <p:strVal val="visible"/>
                                      </p:to>
                                    </p:set>
                                    <p:animEffect transition="in" filter="dissolve">
                                      <p:cBhvr>
                                        <p:cTn id="19" dur="500"/>
                                        <p:tgtEl>
                                          <p:spTgt spid="137219">
                                            <p:txEl>
                                              <p:pRg st="2" end="2"/>
                                            </p:txEl>
                                          </p:spTgt>
                                        </p:tgtEl>
                                      </p:cBhvr>
                                    </p:animEffect>
                                  </p:childTnLst>
                                </p:cTn>
                              </p:par>
                            </p:childTnLst>
                          </p:cTn>
                        </p:par>
                        <p:par>
                          <p:cTn id="20" fill="hold">
                            <p:stCondLst>
                              <p:cond delay="9000"/>
                            </p:stCondLst>
                            <p:childTnLst>
                              <p:par>
                                <p:cTn id="21" presetID="9" presetClass="entr" presetSubtype="0" fill="hold" grpId="0" nodeType="afterEffect">
                                  <p:stCondLst>
                                    <p:cond delay="2000"/>
                                  </p:stCondLst>
                                  <p:childTnLst>
                                    <p:set>
                                      <p:cBhvr>
                                        <p:cTn id="22" dur="1" fill="hold">
                                          <p:stCondLst>
                                            <p:cond delay="0"/>
                                          </p:stCondLst>
                                        </p:cTn>
                                        <p:tgtEl>
                                          <p:spTgt spid="137219">
                                            <p:txEl>
                                              <p:pRg st="3" end="3"/>
                                            </p:txEl>
                                          </p:spTgt>
                                        </p:tgtEl>
                                        <p:attrNameLst>
                                          <p:attrName>style.visibility</p:attrName>
                                        </p:attrNameLst>
                                      </p:cBhvr>
                                      <p:to>
                                        <p:strVal val="visible"/>
                                      </p:to>
                                    </p:set>
                                    <p:animEffect transition="in" filter="dissolve">
                                      <p:cBhvr>
                                        <p:cTn id="23" dur="500"/>
                                        <p:tgtEl>
                                          <p:spTgt spid="137219">
                                            <p:txEl>
                                              <p:pRg st="3" end="3"/>
                                            </p:txEl>
                                          </p:spTgt>
                                        </p:tgtEl>
                                      </p:cBhvr>
                                    </p:animEffect>
                                  </p:childTnLst>
                                </p:cTn>
                              </p:par>
                            </p:childTnLst>
                          </p:cTn>
                        </p:par>
                        <p:par>
                          <p:cTn id="24" fill="hold">
                            <p:stCondLst>
                              <p:cond delay="11500"/>
                            </p:stCondLst>
                            <p:childTnLst>
                              <p:par>
                                <p:cTn id="25" presetID="9" presetClass="entr" presetSubtype="0" fill="hold" grpId="0" nodeType="afterEffect">
                                  <p:stCondLst>
                                    <p:cond delay="2000"/>
                                  </p:stCondLst>
                                  <p:childTnLst>
                                    <p:set>
                                      <p:cBhvr>
                                        <p:cTn id="26" dur="1" fill="hold">
                                          <p:stCondLst>
                                            <p:cond delay="0"/>
                                          </p:stCondLst>
                                        </p:cTn>
                                        <p:tgtEl>
                                          <p:spTgt spid="137219">
                                            <p:txEl>
                                              <p:pRg st="4" end="4"/>
                                            </p:txEl>
                                          </p:spTgt>
                                        </p:tgtEl>
                                        <p:attrNameLst>
                                          <p:attrName>style.visibility</p:attrName>
                                        </p:attrNameLst>
                                      </p:cBhvr>
                                      <p:to>
                                        <p:strVal val="visible"/>
                                      </p:to>
                                    </p:set>
                                    <p:animEffect transition="in" filter="dissolve">
                                      <p:cBhvr>
                                        <p:cTn id="27" dur="500"/>
                                        <p:tgtEl>
                                          <p:spTgt spid="137219">
                                            <p:txEl>
                                              <p:pRg st="4" end="4"/>
                                            </p:txEl>
                                          </p:spTgt>
                                        </p:tgtEl>
                                      </p:cBhvr>
                                    </p:animEffect>
                                  </p:childTnLst>
                                </p:cTn>
                              </p:par>
                            </p:childTnLst>
                          </p:cTn>
                        </p:par>
                        <p:par>
                          <p:cTn id="28" fill="hold">
                            <p:stCondLst>
                              <p:cond delay="14000"/>
                            </p:stCondLst>
                            <p:childTnLst>
                              <p:par>
                                <p:cTn id="29" presetID="9" presetClass="entr" presetSubtype="0" fill="hold" grpId="0" nodeType="afterEffect">
                                  <p:stCondLst>
                                    <p:cond delay="2000"/>
                                  </p:stCondLst>
                                  <p:childTnLst>
                                    <p:set>
                                      <p:cBhvr>
                                        <p:cTn id="30" dur="1" fill="hold">
                                          <p:stCondLst>
                                            <p:cond delay="0"/>
                                          </p:stCondLst>
                                        </p:cTn>
                                        <p:tgtEl>
                                          <p:spTgt spid="137219">
                                            <p:txEl>
                                              <p:pRg st="5" end="5"/>
                                            </p:txEl>
                                          </p:spTgt>
                                        </p:tgtEl>
                                        <p:attrNameLst>
                                          <p:attrName>style.visibility</p:attrName>
                                        </p:attrNameLst>
                                      </p:cBhvr>
                                      <p:to>
                                        <p:strVal val="visible"/>
                                      </p:to>
                                    </p:set>
                                    <p:animEffect transition="in" filter="dissolve">
                                      <p:cBhvr>
                                        <p:cTn id="31" dur="500"/>
                                        <p:tgtEl>
                                          <p:spTgt spid="137219">
                                            <p:txEl>
                                              <p:pRg st="5" end="5"/>
                                            </p:txEl>
                                          </p:spTgt>
                                        </p:tgtEl>
                                      </p:cBhvr>
                                    </p:animEffect>
                                  </p:childTnLst>
                                </p:cTn>
                              </p:par>
                            </p:childTnLst>
                          </p:cTn>
                        </p:par>
                        <p:par>
                          <p:cTn id="32" fill="hold">
                            <p:stCondLst>
                              <p:cond delay="16500"/>
                            </p:stCondLst>
                            <p:childTnLst>
                              <p:par>
                                <p:cTn id="33" presetID="9" presetClass="entr" presetSubtype="0" fill="hold" grpId="0" nodeType="afterEffect">
                                  <p:stCondLst>
                                    <p:cond delay="2000"/>
                                  </p:stCondLst>
                                  <p:childTnLst>
                                    <p:set>
                                      <p:cBhvr>
                                        <p:cTn id="34" dur="1" fill="hold">
                                          <p:stCondLst>
                                            <p:cond delay="0"/>
                                          </p:stCondLst>
                                        </p:cTn>
                                        <p:tgtEl>
                                          <p:spTgt spid="137219">
                                            <p:txEl>
                                              <p:pRg st="6" end="6"/>
                                            </p:txEl>
                                          </p:spTgt>
                                        </p:tgtEl>
                                        <p:attrNameLst>
                                          <p:attrName>style.visibility</p:attrName>
                                        </p:attrNameLst>
                                      </p:cBhvr>
                                      <p:to>
                                        <p:strVal val="visible"/>
                                      </p:to>
                                    </p:set>
                                    <p:animEffect transition="in" filter="dissolve">
                                      <p:cBhvr>
                                        <p:cTn id="35" dur="500"/>
                                        <p:tgtEl>
                                          <p:spTgt spid="137219">
                                            <p:txEl>
                                              <p:pRg st="6" end="6"/>
                                            </p:txEl>
                                          </p:spTgt>
                                        </p:tgtEl>
                                      </p:cBhvr>
                                    </p:animEffect>
                                  </p:childTnLst>
                                </p:cTn>
                              </p:par>
                            </p:childTnLst>
                          </p:cTn>
                        </p:par>
                        <p:par>
                          <p:cTn id="36" fill="hold">
                            <p:stCondLst>
                              <p:cond delay="19000"/>
                            </p:stCondLst>
                            <p:childTnLst>
                              <p:par>
                                <p:cTn id="37" presetID="9" presetClass="entr" presetSubtype="0" fill="hold" grpId="0" nodeType="afterEffect">
                                  <p:stCondLst>
                                    <p:cond delay="2000"/>
                                  </p:stCondLst>
                                  <p:childTnLst>
                                    <p:set>
                                      <p:cBhvr>
                                        <p:cTn id="38" dur="1" fill="hold">
                                          <p:stCondLst>
                                            <p:cond delay="0"/>
                                          </p:stCondLst>
                                        </p:cTn>
                                        <p:tgtEl>
                                          <p:spTgt spid="137219">
                                            <p:txEl>
                                              <p:pRg st="7" end="7"/>
                                            </p:txEl>
                                          </p:spTgt>
                                        </p:tgtEl>
                                        <p:attrNameLst>
                                          <p:attrName>style.visibility</p:attrName>
                                        </p:attrNameLst>
                                      </p:cBhvr>
                                      <p:to>
                                        <p:strVal val="visible"/>
                                      </p:to>
                                    </p:set>
                                    <p:animEffect transition="in" filter="dissolve">
                                      <p:cBhvr>
                                        <p:cTn id="39" dur="500"/>
                                        <p:tgtEl>
                                          <p:spTgt spid="137219">
                                            <p:txEl>
                                              <p:pRg st="7" end="7"/>
                                            </p:txEl>
                                          </p:spTgt>
                                        </p:tgtEl>
                                      </p:cBhvr>
                                    </p:animEffect>
                                  </p:childTnLst>
                                </p:cTn>
                              </p:par>
                            </p:childTnLst>
                          </p:cTn>
                        </p:par>
                        <p:par>
                          <p:cTn id="40" fill="hold">
                            <p:stCondLst>
                              <p:cond delay="21500"/>
                            </p:stCondLst>
                            <p:childTnLst>
                              <p:par>
                                <p:cTn id="41" presetID="9" presetClass="entr" presetSubtype="0" fill="hold" grpId="0" nodeType="afterEffect">
                                  <p:stCondLst>
                                    <p:cond delay="2000"/>
                                  </p:stCondLst>
                                  <p:childTnLst>
                                    <p:set>
                                      <p:cBhvr>
                                        <p:cTn id="42" dur="1" fill="hold">
                                          <p:stCondLst>
                                            <p:cond delay="0"/>
                                          </p:stCondLst>
                                        </p:cTn>
                                        <p:tgtEl>
                                          <p:spTgt spid="137219">
                                            <p:txEl>
                                              <p:pRg st="8" end="8"/>
                                            </p:txEl>
                                          </p:spTgt>
                                        </p:tgtEl>
                                        <p:attrNameLst>
                                          <p:attrName>style.visibility</p:attrName>
                                        </p:attrNameLst>
                                      </p:cBhvr>
                                      <p:to>
                                        <p:strVal val="visible"/>
                                      </p:to>
                                    </p:set>
                                    <p:animEffect transition="in" filter="dissolve">
                                      <p:cBhvr>
                                        <p:cTn id="43" dur="500"/>
                                        <p:tgtEl>
                                          <p:spTgt spid="1372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autoUpdateAnimBg="0"/>
      <p:bldP spid="137219" grpId="0" build="p" bldLvl="3" autoUpdateAnimBg="0" advAuto="200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Odds Ratio</a:t>
            </a:r>
            <a:endParaRPr lang="en-GB" dirty="0"/>
          </a:p>
        </p:txBody>
      </p:sp>
      <p:pic>
        <p:nvPicPr>
          <p:cNvPr id="5" name="Picture 4"/>
          <p:cNvPicPr/>
          <p:nvPr/>
        </p:nvPicPr>
        <p:blipFill>
          <a:blip r:embed="rId2"/>
          <a:srcRect/>
          <a:stretch>
            <a:fillRect/>
          </a:stretch>
        </p:blipFill>
        <p:spPr bwMode="auto">
          <a:xfrm>
            <a:off x="1828800" y="1371600"/>
            <a:ext cx="5776062" cy="1424835"/>
          </a:xfrm>
          <a:prstGeom prst="rect">
            <a:avLst/>
          </a:prstGeom>
          <a:noFill/>
          <a:ln w="9525">
            <a:noFill/>
            <a:miter lim="800000"/>
            <a:headEnd/>
            <a:tailEnd/>
          </a:ln>
        </p:spPr>
      </p:pic>
      <p:pic>
        <p:nvPicPr>
          <p:cNvPr id="6" name="Picture 5"/>
          <p:cNvPicPr/>
          <p:nvPr/>
        </p:nvPicPr>
        <p:blipFill>
          <a:blip r:embed="rId3"/>
          <a:srcRect/>
          <a:stretch>
            <a:fillRect/>
          </a:stretch>
        </p:blipFill>
        <p:spPr bwMode="auto">
          <a:xfrm>
            <a:off x="1295400" y="2971800"/>
            <a:ext cx="7452986" cy="1600200"/>
          </a:xfrm>
          <a:prstGeom prst="rect">
            <a:avLst/>
          </a:prstGeom>
          <a:noFill/>
          <a:ln w="9525">
            <a:noFill/>
            <a:miter lim="800000"/>
            <a:headEnd/>
            <a:tailEnd/>
          </a:ln>
        </p:spPr>
      </p:pic>
      <p:pic>
        <p:nvPicPr>
          <p:cNvPr id="8" name="Picture 7"/>
          <p:cNvPicPr/>
          <p:nvPr/>
        </p:nvPicPr>
        <p:blipFill>
          <a:blip r:embed="rId4"/>
          <a:srcRect/>
          <a:stretch>
            <a:fillRect/>
          </a:stretch>
        </p:blipFill>
        <p:spPr bwMode="auto">
          <a:xfrm>
            <a:off x="2362200" y="4724400"/>
            <a:ext cx="3310003" cy="1567319"/>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Interpretation</a:t>
            </a:r>
            <a:endParaRPr lang="en-GB" dirty="0"/>
          </a:p>
        </p:txBody>
      </p:sp>
      <p:sp>
        <p:nvSpPr>
          <p:cNvPr id="3" name="Content Placeholder 2"/>
          <p:cNvSpPr>
            <a:spLocks noGrp="1"/>
          </p:cNvSpPr>
          <p:nvPr>
            <p:ph idx="1"/>
          </p:nvPr>
        </p:nvSpPr>
        <p:spPr/>
        <p:txBody>
          <a:bodyPr/>
          <a:lstStyle/>
          <a:p>
            <a:r>
              <a:rPr lang="en-US" dirty="0" smtClean="0"/>
              <a:t>There was a significant association between the type of training and whether or not cats would dance </a:t>
            </a:r>
            <a:r>
              <a:rPr lang="en-US" i="1" dirty="0" smtClean="0"/>
              <a:t>χ</a:t>
            </a:r>
            <a:r>
              <a:rPr lang="en-US" baseline="30000" dirty="0" smtClean="0"/>
              <a:t>2</a:t>
            </a:r>
            <a:r>
              <a:rPr lang="en-US" dirty="0" smtClean="0"/>
              <a:t>(</a:t>
            </a:r>
            <a:r>
              <a:rPr lang="en-US" dirty="0" smtClean="0"/>
              <a:t>1) = 25.36, </a:t>
            </a:r>
            <a:r>
              <a:rPr lang="en-US" i="1" dirty="0" smtClean="0"/>
              <a:t>p</a:t>
            </a:r>
            <a:r>
              <a:rPr lang="en-US" dirty="0" smtClean="0"/>
              <a:t> &lt; .</a:t>
            </a:r>
            <a:r>
              <a:rPr lang="en-US" dirty="0" smtClean="0"/>
              <a:t>001.</a:t>
            </a:r>
            <a:r>
              <a:rPr lang="en-GB" dirty="0"/>
              <a:t> Based on the odds ratio, the odds of cats dancing were 6.65 times higher if they were trained with food than if trained with affection.</a:t>
            </a:r>
            <a:r>
              <a:rPr lang="en-GB" dirty="0"/>
              <a:t> </a:t>
            </a:r>
            <a:endParaRPr lang="en-US" dirty="0" smtClean="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Loglinear</a:t>
            </a:r>
            <a:r>
              <a:rPr lang="en-GB" dirty="0" smtClean="0"/>
              <a:t> Models in SPSS</a:t>
            </a:r>
            <a:endParaRPr lang="en-GB" dirty="0"/>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1422400" y="1479512"/>
            <a:ext cx="7124700" cy="42862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Loglinear</a:t>
            </a:r>
            <a:r>
              <a:rPr lang="en-GB" dirty="0" smtClean="0"/>
              <a:t> Models: Options</a:t>
            </a:r>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494279" y="1423986"/>
            <a:ext cx="4901634" cy="4858763"/>
          </a:xfrm>
          <a:prstGeom prst="rect">
            <a:avLst/>
          </a:prstGeom>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274638"/>
            <a:ext cx="7758138" cy="792162"/>
          </a:xfrm>
        </p:spPr>
        <p:txBody>
          <a:bodyPr>
            <a:normAutofit fontScale="90000"/>
          </a:bodyPr>
          <a:lstStyle/>
          <a:p>
            <a:r>
              <a:rPr lang="en-GB" dirty="0" smtClean="0"/>
              <a:t>Output from a </a:t>
            </a:r>
            <a:r>
              <a:rPr lang="en-GB" dirty="0" err="1" smtClean="0"/>
              <a:t>Loglinear</a:t>
            </a:r>
            <a:r>
              <a:rPr lang="en-GB" dirty="0" smtClean="0"/>
              <a:t> Model</a:t>
            </a:r>
            <a:endParaRPr lang="en-GB"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504945" y="1346195"/>
            <a:ext cx="6463665" cy="51034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274638"/>
            <a:ext cx="7758138" cy="792162"/>
          </a:xfrm>
        </p:spPr>
        <p:txBody>
          <a:bodyPr>
            <a:normAutofit fontScale="90000"/>
          </a:bodyPr>
          <a:lstStyle/>
          <a:p>
            <a:r>
              <a:rPr lang="en-GB" dirty="0" smtClean="0"/>
              <a:t>Output from a </a:t>
            </a:r>
            <a:r>
              <a:rPr lang="en-GB" dirty="0" err="1" smtClean="0"/>
              <a:t>Loglinear</a:t>
            </a:r>
            <a:r>
              <a:rPr lang="en-GB" dirty="0" smtClean="0"/>
              <a:t> Model</a:t>
            </a:r>
            <a:endParaRPr lang="en-GB" dirty="0"/>
          </a:p>
        </p:txBody>
      </p:sp>
      <p:pic>
        <p:nvPicPr>
          <p:cNvPr id="5" name="Picture 4"/>
          <p:cNvPicPr/>
          <p:nvPr/>
        </p:nvPicPr>
        <p:blipFill>
          <a:blip r:embed="rId2"/>
          <a:srcRect/>
          <a:stretch>
            <a:fillRect/>
          </a:stretch>
        </p:blipFill>
        <p:spPr bwMode="auto">
          <a:xfrm>
            <a:off x="2115127" y="1514763"/>
            <a:ext cx="5197015" cy="2057400"/>
          </a:xfrm>
          <a:prstGeom prst="rect">
            <a:avLst/>
          </a:prstGeom>
          <a:noFill/>
          <a:ln w="9525">
            <a:noFill/>
            <a:miter lim="800000"/>
            <a:headEnd/>
            <a:tailEnd/>
          </a:ln>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269708" y="3948831"/>
            <a:ext cx="7634478" cy="223901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274638"/>
            <a:ext cx="7758138" cy="792162"/>
          </a:xfrm>
        </p:spPr>
        <p:txBody>
          <a:bodyPr>
            <a:normAutofit fontScale="90000"/>
          </a:bodyPr>
          <a:lstStyle/>
          <a:p>
            <a:r>
              <a:rPr lang="en-GB" dirty="0" smtClean="0"/>
              <a:t>Output from a </a:t>
            </a:r>
            <a:r>
              <a:rPr lang="en-GB" dirty="0" err="1" smtClean="0"/>
              <a:t>Loglinear</a:t>
            </a:r>
            <a:r>
              <a:rPr lang="en-GB" dirty="0" smtClean="0"/>
              <a:t> Model</a:t>
            </a:r>
            <a:endParaRPr lang="en-GB"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1192061" y="1264227"/>
            <a:ext cx="7038213" cy="530199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274638"/>
            <a:ext cx="7758138" cy="792162"/>
          </a:xfrm>
        </p:spPr>
        <p:txBody>
          <a:bodyPr>
            <a:normAutofit/>
          </a:bodyPr>
          <a:lstStyle/>
          <a:p>
            <a:r>
              <a:rPr lang="en-GB" dirty="0" smtClean="0"/>
              <a:t>Visual Interpretation</a:t>
            </a:r>
            <a:endParaRPr lang="en-GB" dirty="0"/>
          </a:p>
        </p:txBody>
      </p:sp>
      <p:pic>
        <p:nvPicPr>
          <p:cNvPr id="3" name="Picture 2"/>
          <p:cNvPicPr>
            <a:picLocks noChangeAspect="1"/>
          </p:cNvPicPr>
          <p:nvPr/>
        </p:nvPicPr>
        <p:blipFill>
          <a:blip r:embed="rId2"/>
          <a:stretch>
            <a:fillRect/>
          </a:stretch>
        </p:blipFill>
        <p:spPr>
          <a:xfrm>
            <a:off x="1111828" y="1295382"/>
            <a:ext cx="7203186" cy="44367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Following up with Chi-Square Tests</a:t>
            </a:r>
            <a:endParaRPr lang="en-GB" dirty="0"/>
          </a:p>
        </p:txBody>
      </p:sp>
      <p:pic>
        <p:nvPicPr>
          <p:cNvPr id="4" name="Picture 3"/>
          <p:cNvPicPr/>
          <p:nvPr/>
        </p:nvPicPr>
        <p:blipFill>
          <a:blip r:embed="rId2"/>
          <a:srcRect/>
          <a:stretch>
            <a:fillRect/>
          </a:stretch>
        </p:blipFill>
        <p:spPr bwMode="auto">
          <a:xfrm>
            <a:off x="1371599" y="1371600"/>
            <a:ext cx="6360922" cy="2427986"/>
          </a:xfrm>
          <a:prstGeom prst="rect">
            <a:avLst/>
          </a:prstGeom>
          <a:noFill/>
          <a:ln w="9525">
            <a:noFill/>
            <a:miter lim="800000"/>
            <a:headEnd/>
            <a:tailEnd/>
          </a:ln>
        </p:spPr>
      </p:pic>
      <p:sp>
        <p:nvSpPr>
          <p:cNvPr id="7" name="TextBox 6"/>
          <p:cNvSpPr txBox="1"/>
          <p:nvPr/>
        </p:nvSpPr>
        <p:spPr>
          <a:xfrm>
            <a:off x="1143000" y="1219200"/>
            <a:ext cx="1143000" cy="381000"/>
          </a:xfrm>
          <a:prstGeom prst="rect">
            <a:avLst/>
          </a:prstGeom>
          <a:noFill/>
        </p:spPr>
        <p:txBody>
          <a:bodyPr wrap="square" rtlCol="0">
            <a:spAutoFit/>
          </a:bodyPr>
          <a:lstStyle/>
          <a:p>
            <a:r>
              <a:rPr lang="en-GB" dirty="0" smtClean="0">
                <a:solidFill>
                  <a:srgbClr val="800000"/>
                </a:solidFill>
              </a:rPr>
              <a:t>Cats:</a:t>
            </a:r>
            <a:endParaRPr lang="en-GB" dirty="0">
              <a:solidFill>
                <a:srgbClr val="800000"/>
              </a:solidFill>
            </a:endParaRPr>
          </a:p>
        </p:txBody>
      </p:sp>
      <p:sp>
        <p:nvSpPr>
          <p:cNvPr id="8" name="TextBox 7"/>
          <p:cNvSpPr txBox="1"/>
          <p:nvPr/>
        </p:nvSpPr>
        <p:spPr>
          <a:xfrm>
            <a:off x="1295400" y="3810000"/>
            <a:ext cx="1143000" cy="369332"/>
          </a:xfrm>
          <a:prstGeom prst="rect">
            <a:avLst/>
          </a:prstGeom>
          <a:noFill/>
        </p:spPr>
        <p:txBody>
          <a:bodyPr wrap="square" rtlCol="0">
            <a:spAutoFit/>
          </a:bodyPr>
          <a:lstStyle/>
          <a:p>
            <a:r>
              <a:rPr lang="en-GB" dirty="0" smtClean="0">
                <a:solidFill>
                  <a:srgbClr val="800000"/>
                </a:solidFill>
              </a:rPr>
              <a:t>Dogs</a:t>
            </a:r>
            <a:r>
              <a:rPr lang="en-GB" dirty="0" smtClean="0">
                <a:solidFill>
                  <a:srgbClr val="800000"/>
                </a:solidFill>
              </a:rPr>
              <a:t>:</a:t>
            </a:r>
            <a:endParaRPr lang="en-GB" dirty="0">
              <a:solidFill>
                <a:srgbClr val="800000"/>
              </a:solidFill>
            </a:endParaRPr>
          </a:p>
        </p:txBody>
      </p:sp>
      <p:pic>
        <p:nvPicPr>
          <p:cNvPr id="11" name="Picture 10"/>
          <p:cNvPicPr/>
          <p:nvPr/>
        </p:nvPicPr>
        <p:blipFill>
          <a:blip r:embed="rId3">
            <a:extLst>
              <a:ext uri="{28A0092B-C50C-407E-A947-70E740481C1C}">
                <a14:useLocalDpi xmlns:a14="http://schemas.microsoft.com/office/drawing/2010/main" val="0"/>
              </a:ext>
            </a:extLst>
          </a:blip>
          <a:srcRect/>
          <a:stretch>
            <a:fillRect/>
          </a:stretch>
        </p:blipFill>
        <p:spPr bwMode="auto">
          <a:xfrm>
            <a:off x="1173595" y="4136922"/>
            <a:ext cx="6762242" cy="241795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Odds Ratio for Dogs</a:t>
            </a:r>
            <a:endParaRPr lang="en-GB" dirty="0"/>
          </a:p>
        </p:txBody>
      </p:sp>
      <p:pic>
        <p:nvPicPr>
          <p:cNvPr id="7" name="Picture 6"/>
          <p:cNvPicPr/>
          <p:nvPr/>
        </p:nvPicPr>
        <p:blipFill>
          <a:blip r:embed="rId2"/>
          <a:srcRect/>
          <a:stretch>
            <a:fillRect/>
          </a:stretch>
        </p:blipFill>
        <p:spPr bwMode="auto">
          <a:xfrm>
            <a:off x="2286000" y="1447800"/>
            <a:ext cx="4876800" cy="4533061"/>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dirty="0"/>
              <a:t>Slide </a:t>
            </a:r>
            <a:fld id="{A5CF12BE-9505-4C4D-9E65-D5C9A067775C}" type="slidenum">
              <a:rPr lang="en-US"/>
              <a:pPr/>
              <a:t>3</a:t>
            </a:fld>
            <a:endParaRPr lang="en-US" dirty="0"/>
          </a:p>
        </p:txBody>
      </p:sp>
      <p:sp>
        <p:nvSpPr>
          <p:cNvPr id="138242" name="Rectangle 2"/>
          <p:cNvSpPr>
            <a:spLocks noGrp="1" noChangeArrowheads="1"/>
          </p:cNvSpPr>
          <p:nvPr>
            <p:ph type="title"/>
          </p:nvPr>
        </p:nvSpPr>
        <p:spPr>
          <a:xfrm>
            <a:off x="1258888" y="196850"/>
            <a:ext cx="7634287" cy="1438275"/>
          </a:xfrm>
        </p:spPr>
        <p:txBody>
          <a:bodyPr/>
          <a:lstStyle/>
          <a:p>
            <a:r>
              <a:rPr lang="en-GB" dirty="0" smtClean="0"/>
              <a:t>Categorical Data</a:t>
            </a:r>
            <a:endParaRPr lang="en-GB" dirty="0"/>
          </a:p>
        </p:txBody>
      </p:sp>
      <p:sp>
        <p:nvSpPr>
          <p:cNvPr id="138243" name="Rectangle 3"/>
          <p:cNvSpPr>
            <a:spLocks noGrp="1" noChangeArrowheads="1"/>
          </p:cNvSpPr>
          <p:nvPr>
            <p:ph type="body" idx="1"/>
          </p:nvPr>
        </p:nvSpPr>
        <p:spPr>
          <a:xfrm>
            <a:off x="1476375" y="1744663"/>
            <a:ext cx="7216775" cy="4205287"/>
          </a:xfrm>
        </p:spPr>
        <p:txBody>
          <a:bodyPr>
            <a:normAutofit fontScale="92500" lnSpcReduction="20000"/>
          </a:bodyPr>
          <a:lstStyle/>
          <a:p>
            <a:pPr>
              <a:lnSpc>
                <a:spcPct val="90000"/>
              </a:lnSpc>
            </a:pPr>
            <a:r>
              <a:rPr lang="en-GB" dirty="0" smtClean="0">
                <a:effectLst>
                  <a:outerShdw blurRad="38100" dist="38100" dir="2700000" algn="tl">
                    <a:srgbClr val="C0C0C0"/>
                  </a:outerShdw>
                </a:effectLst>
              </a:rPr>
              <a:t>Sometimes we have data consisting of the frequency of cases falling into unique categories</a:t>
            </a:r>
          </a:p>
          <a:p>
            <a:pPr>
              <a:lnSpc>
                <a:spcPct val="90000"/>
              </a:lnSpc>
            </a:pPr>
            <a:r>
              <a:rPr lang="en-GB" dirty="0" smtClean="0"/>
              <a:t>Examples:</a:t>
            </a:r>
          </a:p>
          <a:p>
            <a:pPr lvl="1">
              <a:lnSpc>
                <a:spcPct val="90000"/>
              </a:lnSpc>
            </a:pPr>
            <a:r>
              <a:rPr lang="en-GB" dirty="0" smtClean="0"/>
              <a:t>Number of people voting for different politicians</a:t>
            </a:r>
          </a:p>
          <a:p>
            <a:pPr lvl="1">
              <a:lnSpc>
                <a:spcPct val="90000"/>
              </a:lnSpc>
            </a:pPr>
            <a:r>
              <a:rPr lang="en-GB" dirty="0" smtClean="0"/>
              <a:t>Numbers of students who pass or fail their degree in different subject areas.</a:t>
            </a:r>
          </a:p>
          <a:p>
            <a:pPr lvl="1">
              <a:lnSpc>
                <a:spcPct val="90000"/>
              </a:lnSpc>
            </a:pPr>
            <a:r>
              <a:rPr lang="en-GB" dirty="0" smtClean="0"/>
              <a:t>Number of patients or waiting list controls who are ‘free from diagnosis’ (or not) following a treatment.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8242"/>
                                        </p:tgtEl>
                                        <p:attrNameLst>
                                          <p:attrName>style.visibility</p:attrName>
                                        </p:attrNameLst>
                                      </p:cBhvr>
                                      <p:to>
                                        <p:strVal val="visible"/>
                                      </p:to>
                                    </p:set>
                                    <p:animEffect transition="in" filter="dissolve">
                                      <p:cBhvr>
                                        <p:cTn id="7" dur="500"/>
                                        <p:tgtEl>
                                          <p:spTgt spid="1382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8243">
                                            <p:txEl>
                                              <p:pRg st="0" end="0"/>
                                            </p:txEl>
                                          </p:spTgt>
                                        </p:tgtEl>
                                        <p:attrNameLst>
                                          <p:attrName>style.visibility</p:attrName>
                                        </p:attrNameLst>
                                      </p:cBhvr>
                                      <p:to>
                                        <p:strVal val="visible"/>
                                      </p:to>
                                    </p:set>
                                    <p:animEffect transition="in" filter="dissolve">
                                      <p:cBhvr>
                                        <p:cTn id="12" dur="500"/>
                                        <p:tgtEl>
                                          <p:spTgt spid="13824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8243">
                                            <p:txEl>
                                              <p:pRg st="1" end="1"/>
                                            </p:txEl>
                                          </p:spTgt>
                                        </p:tgtEl>
                                        <p:attrNameLst>
                                          <p:attrName>style.visibility</p:attrName>
                                        </p:attrNameLst>
                                      </p:cBhvr>
                                      <p:to>
                                        <p:strVal val="visible"/>
                                      </p:to>
                                    </p:set>
                                    <p:animEffect transition="in" filter="dissolve">
                                      <p:cBhvr>
                                        <p:cTn id="17" dur="500"/>
                                        <p:tgtEl>
                                          <p:spTgt spid="138243">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38243">
                                            <p:txEl>
                                              <p:pRg st="2" end="2"/>
                                            </p:txEl>
                                          </p:spTgt>
                                        </p:tgtEl>
                                        <p:attrNameLst>
                                          <p:attrName>style.visibility</p:attrName>
                                        </p:attrNameLst>
                                      </p:cBhvr>
                                      <p:to>
                                        <p:strVal val="visible"/>
                                      </p:to>
                                    </p:set>
                                    <p:animEffect transition="in" filter="dissolve">
                                      <p:cBhvr>
                                        <p:cTn id="20" dur="500"/>
                                        <p:tgtEl>
                                          <p:spTgt spid="138243">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38243">
                                            <p:txEl>
                                              <p:pRg st="3" end="3"/>
                                            </p:txEl>
                                          </p:spTgt>
                                        </p:tgtEl>
                                        <p:attrNameLst>
                                          <p:attrName>style.visibility</p:attrName>
                                        </p:attrNameLst>
                                      </p:cBhvr>
                                      <p:to>
                                        <p:strVal val="visible"/>
                                      </p:to>
                                    </p:set>
                                    <p:animEffect transition="in" filter="dissolve">
                                      <p:cBhvr>
                                        <p:cTn id="23" dur="500"/>
                                        <p:tgtEl>
                                          <p:spTgt spid="138243">
                                            <p:txEl>
                                              <p:pRg st="3" end="3"/>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38243">
                                            <p:txEl>
                                              <p:pRg st="4" end="4"/>
                                            </p:txEl>
                                          </p:spTgt>
                                        </p:tgtEl>
                                        <p:attrNameLst>
                                          <p:attrName>style.visibility</p:attrName>
                                        </p:attrNameLst>
                                      </p:cBhvr>
                                      <p:to>
                                        <p:strVal val="visible"/>
                                      </p:to>
                                    </p:set>
                                    <p:animEffect transition="in" filter="dissolve">
                                      <p:cBhvr>
                                        <p:cTn id="26" dur="500"/>
                                        <p:tgtEl>
                                          <p:spTgt spid="1382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autoUpdateAnimBg="0"/>
      <p:bldP spid="138243"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59198" y="0"/>
            <a:ext cx="3384802" cy="3492500"/>
          </a:xfrm>
          <a:prstGeom prst="rect">
            <a:avLst/>
          </a:prstGeom>
        </p:spPr>
      </p:pic>
      <p:sp>
        <p:nvSpPr>
          <p:cNvPr id="2" name="Title 1"/>
          <p:cNvSpPr>
            <a:spLocks noGrp="1"/>
          </p:cNvSpPr>
          <p:nvPr>
            <p:ph type="title"/>
          </p:nvPr>
        </p:nvSpPr>
        <p:spPr/>
        <p:txBody>
          <a:bodyPr/>
          <a:lstStyle/>
          <a:p>
            <a:r>
              <a:rPr lang="en-GB" dirty="0" smtClean="0"/>
              <a:t>Interpretation</a:t>
            </a:r>
            <a:endParaRPr lang="en-GB" dirty="0"/>
          </a:p>
        </p:txBody>
      </p:sp>
      <p:sp>
        <p:nvSpPr>
          <p:cNvPr id="3" name="Content Placeholder 2"/>
          <p:cNvSpPr>
            <a:spLocks noGrp="1"/>
          </p:cNvSpPr>
          <p:nvPr>
            <p:ph idx="1"/>
          </p:nvPr>
        </p:nvSpPr>
        <p:spPr/>
        <p:txBody>
          <a:bodyPr>
            <a:normAutofit fontScale="62500" lnSpcReduction="20000"/>
          </a:bodyPr>
          <a:lstStyle/>
          <a:p>
            <a:pPr lvl="0"/>
            <a:r>
              <a:rPr lang="en-GB" dirty="0" err="1" smtClean="0"/>
              <a:t>Loglinear</a:t>
            </a:r>
            <a:r>
              <a:rPr lang="en-GB" dirty="0" smtClean="0"/>
              <a:t> </a:t>
            </a:r>
            <a:r>
              <a:rPr lang="en-GB" dirty="0" smtClean="0"/>
              <a:t>analysis produced a final model that retained all effects. The </a:t>
            </a:r>
            <a:r>
              <a:rPr lang="en-GB" dirty="0" smtClean="0"/>
              <a:t>animal </a:t>
            </a:r>
            <a:r>
              <a:rPr lang="en-GB" dirty="0" smtClean="0">
                <a:sym typeface="Symbol"/>
              </a:rPr>
              <a:t></a:t>
            </a:r>
            <a:r>
              <a:rPr lang="en-GB" dirty="0" smtClean="0"/>
              <a:t> training </a:t>
            </a:r>
            <a:r>
              <a:rPr lang="en-GB" dirty="0" smtClean="0">
                <a:sym typeface="Symbol"/>
              </a:rPr>
              <a:t></a:t>
            </a:r>
            <a:r>
              <a:rPr lang="en-GB" dirty="0" smtClean="0"/>
              <a:t> dance interaction was significant, </a:t>
            </a:r>
            <a:r>
              <a:rPr lang="en-GB" i="1" dirty="0" smtClean="0">
                <a:sym typeface="Symbol"/>
              </a:rPr>
              <a:t></a:t>
            </a:r>
            <a:r>
              <a:rPr lang="en-GB" baseline="30000" dirty="0" smtClean="0"/>
              <a:t>2</a:t>
            </a:r>
            <a:r>
              <a:rPr lang="en-GB" dirty="0" smtClean="0"/>
              <a:t>(1) </a:t>
            </a:r>
            <a:r>
              <a:rPr lang="en-GB" dirty="0" smtClean="0"/>
              <a:t>= </a:t>
            </a:r>
            <a:r>
              <a:rPr lang="en-GB" dirty="0" smtClean="0"/>
              <a:t>20.31, </a:t>
            </a:r>
            <a:r>
              <a:rPr lang="en-GB" i="1" dirty="0" smtClean="0"/>
              <a:t>p </a:t>
            </a:r>
            <a:r>
              <a:rPr lang="en-GB" dirty="0" smtClean="0"/>
              <a:t>&lt; .001.</a:t>
            </a:r>
            <a:endParaRPr lang="en-GB" dirty="0" smtClean="0"/>
          </a:p>
          <a:p>
            <a:pPr lvl="0"/>
            <a:r>
              <a:rPr lang="en-GB" dirty="0" smtClean="0"/>
              <a:t>Chi-square tests on the training and dance variables were performed separately for dogs and cats.</a:t>
            </a:r>
          </a:p>
          <a:p>
            <a:pPr lvl="1"/>
            <a:r>
              <a:rPr lang="en-GB" dirty="0" smtClean="0"/>
              <a:t>For cats, there was a significant association between the type of training and whether or not cats would dance, </a:t>
            </a:r>
            <a:r>
              <a:rPr lang="en-GB" i="1" dirty="0" smtClean="0">
                <a:sym typeface="Symbol"/>
              </a:rPr>
              <a:t></a:t>
            </a:r>
            <a:r>
              <a:rPr lang="en-GB" baseline="30000" dirty="0" smtClean="0"/>
              <a:t>2</a:t>
            </a:r>
            <a:r>
              <a:rPr lang="en-GB" dirty="0" smtClean="0"/>
              <a:t> (1) = 25.36, </a:t>
            </a:r>
            <a:r>
              <a:rPr lang="en-GB" i="1" dirty="0" smtClean="0"/>
              <a:t>p </a:t>
            </a:r>
            <a:r>
              <a:rPr lang="en-GB" dirty="0" smtClean="0"/>
              <a:t>&lt; .001; this was true in dogs also, </a:t>
            </a:r>
            <a:r>
              <a:rPr lang="en-GB" i="1" dirty="0" smtClean="0">
                <a:sym typeface="Symbol"/>
              </a:rPr>
              <a:t></a:t>
            </a:r>
            <a:r>
              <a:rPr lang="en-GB" baseline="30000" dirty="0" smtClean="0"/>
              <a:t>2</a:t>
            </a:r>
            <a:r>
              <a:rPr lang="en-GB" dirty="0" smtClean="0"/>
              <a:t> (1) = 3.93, </a:t>
            </a:r>
            <a:r>
              <a:rPr lang="en-GB" i="1" dirty="0" smtClean="0"/>
              <a:t>p </a:t>
            </a:r>
            <a:r>
              <a:rPr lang="en-GB" dirty="0"/>
              <a:t>=</a:t>
            </a:r>
            <a:r>
              <a:rPr lang="en-GB" dirty="0" smtClean="0"/>
              <a:t> .</a:t>
            </a:r>
            <a:r>
              <a:rPr lang="en-GB" dirty="0" smtClean="0"/>
              <a:t>047</a:t>
            </a:r>
            <a:r>
              <a:rPr lang="en-GB" dirty="0" smtClean="0"/>
              <a:t>.</a:t>
            </a:r>
            <a:endParaRPr lang="en-GB" dirty="0" smtClean="0"/>
          </a:p>
          <a:p>
            <a:pPr lvl="0"/>
            <a:r>
              <a:rPr lang="en-GB" dirty="0" smtClean="0"/>
              <a:t>The odds of dancing were 6.65 higher after food than affection in cats, but only 0.35 in dogs (i.e. in dogs, the odds of dancing were 2.90 times lower if trained with food compared to affection).</a:t>
            </a:r>
          </a:p>
          <a:p>
            <a:pPr lvl="0"/>
            <a:r>
              <a:rPr lang="en-GB" dirty="0" smtClean="0"/>
              <a:t>The analysis reveals that cats are more likely to dance for food rather than affection, whereas the opposite is true for dogs.</a:t>
            </a:r>
          </a:p>
          <a:p>
            <a:endParaRPr lang="en-GB"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dirty="0"/>
              <a:t>Slide </a:t>
            </a:r>
            <a:fld id="{B794C666-6DAB-45C1-8597-AFB6A4279463}" type="slidenum">
              <a:rPr lang="en-US"/>
              <a:pPr/>
              <a:t>31</a:t>
            </a:fld>
            <a:endParaRPr lang="en-US" dirty="0"/>
          </a:p>
        </p:txBody>
      </p:sp>
      <p:sp>
        <p:nvSpPr>
          <p:cNvPr id="194562" name="Rectangle 2"/>
          <p:cNvSpPr>
            <a:spLocks noGrp="1" noChangeArrowheads="1"/>
          </p:cNvSpPr>
          <p:nvPr>
            <p:ph type="title"/>
          </p:nvPr>
        </p:nvSpPr>
        <p:spPr/>
        <p:txBody>
          <a:bodyPr/>
          <a:lstStyle/>
          <a:p>
            <a:r>
              <a:rPr lang="en-GB" dirty="0" smtClean="0"/>
              <a:t>To Sum Up …</a:t>
            </a:r>
            <a:endParaRPr lang="en-GB" dirty="0"/>
          </a:p>
        </p:txBody>
      </p:sp>
      <p:sp>
        <p:nvSpPr>
          <p:cNvPr id="194563" name="Rectangle 3"/>
          <p:cNvSpPr>
            <a:spLocks noGrp="1" noChangeArrowheads="1"/>
          </p:cNvSpPr>
          <p:nvPr>
            <p:ph type="body" idx="1"/>
          </p:nvPr>
        </p:nvSpPr>
        <p:spPr/>
        <p:txBody>
          <a:bodyPr>
            <a:normAutofit fontScale="92500" lnSpcReduction="10000"/>
          </a:bodyPr>
          <a:lstStyle/>
          <a:p>
            <a:r>
              <a:rPr lang="en-US" sz="2000" dirty="0" smtClean="0"/>
              <a:t>We approach categorical data in much the same way as any other kind of data:</a:t>
            </a:r>
          </a:p>
          <a:p>
            <a:pPr lvl="1"/>
            <a:r>
              <a:rPr lang="en-US" sz="1600" dirty="0" smtClean="0"/>
              <a:t>we fit a model, we calculate the deviation between our model and the observed data, and we use that to evaluate the model we’ve fitted.</a:t>
            </a:r>
          </a:p>
          <a:p>
            <a:pPr lvl="1"/>
            <a:r>
              <a:rPr lang="en-US" sz="1600" dirty="0" smtClean="0"/>
              <a:t>We fit a linear model.</a:t>
            </a:r>
          </a:p>
          <a:p>
            <a:r>
              <a:rPr lang="en-US" sz="2000" dirty="0" smtClean="0"/>
              <a:t>Two categorical variables</a:t>
            </a:r>
          </a:p>
          <a:p>
            <a:pPr lvl="1"/>
            <a:r>
              <a:rPr lang="en-US" sz="1600" dirty="0" smtClean="0"/>
              <a:t>Pearson’s chi-square test</a:t>
            </a:r>
          </a:p>
          <a:p>
            <a:pPr lvl="1"/>
            <a:r>
              <a:rPr lang="en-US" sz="1600" dirty="0" smtClean="0"/>
              <a:t>Likelihood ratio test</a:t>
            </a:r>
          </a:p>
          <a:p>
            <a:r>
              <a:rPr lang="en-US" sz="2000" dirty="0" smtClean="0"/>
              <a:t>Three or more categorical variables:</a:t>
            </a:r>
          </a:p>
          <a:p>
            <a:pPr lvl="1"/>
            <a:r>
              <a:rPr lang="en-US" sz="1600" dirty="0" err="1" smtClean="0"/>
              <a:t>Loglinear</a:t>
            </a:r>
            <a:r>
              <a:rPr lang="en-US" sz="1600" dirty="0" smtClean="0"/>
              <a:t> model.</a:t>
            </a:r>
          </a:p>
          <a:p>
            <a:pPr lvl="1"/>
            <a:r>
              <a:rPr lang="en-US" sz="1600" dirty="0" smtClean="0"/>
              <a:t>For every variable we get a main effect</a:t>
            </a:r>
          </a:p>
          <a:p>
            <a:pPr lvl="1"/>
            <a:r>
              <a:rPr lang="en-US" sz="1600" dirty="0" smtClean="0"/>
              <a:t>We also get interactions between all combinations of variables.</a:t>
            </a:r>
          </a:p>
          <a:p>
            <a:pPr lvl="1"/>
            <a:r>
              <a:rPr lang="en-US" sz="1600" dirty="0" err="1" smtClean="0"/>
              <a:t>Loglinear</a:t>
            </a:r>
            <a:r>
              <a:rPr lang="en-US" sz="1600" dirty="0" smtClean="0"/>
              <a:t> analysis evaluates these effects hierarchically.</a:t>
            </a:r>
          </a:p>
          <a:p>
            <a:r>
              <a:rPr lang="en-US" sz="2000" dirty="0" smtClean="0"/>
              <a:t>Effect Sizes</a:t>
            </a:r>
          </a:p>
          <a:p>
            <a:pPr lvl="1"/>
            <a:r>
              <a:rPr lang="en-US" sz="1600" dirty="0" smtClean="0"/>
              <a:t>The odds ratio is a useful measure of the size of effect for </a:t>
            </a:r>
            <a:r>
              <a:rPr lang="en-US" sz="1600" smtClean="0"/>
              <a:t>categorical data.</a:t>
            </a:r>
            <a:endParaRPr lang="en-GB" sz="16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94562"/>
                                        </p:tgtEl>
                                        <p:attrNameLst>
                                          <p:attrName>style.visibility</p:attrName>
                                        </p:attrNameLst>
                                      </p:cBhvr>
                                      <p:to>
                                        <p:strVal val="visible"/>
                                      </p:to>
                                    </p:set>
                                    <p:animEffect transition="in" filter="dissolve">
                                      <p:cBhvr>
                                        <p:cTn id="7" dur="500"/>
                                        <p:tgtEl>
                                          <p:spTgt spid="1945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4563">
                                            <p:txEl>
                                              <p:pRg st="0" end="0"/>
                                            </p:txEl>
                                          </p:spTgt>
                                        </p:tgtEl>
                                        <p:attrNameLst>
                                          <p:attrName>style.visibility</p:attrName>
                                        </p:attrNameLst>
                                      </p:cBhvr>
                                      <p:to>
                                        <p:strVal val="visible"/>
                                      </p:to>
                                    </p:set>
                                    <p:animEffect transition="in" filter="dissolve">
                                      <p:cBhvr>
                                        <p:cTn id="12" dur="500"/>
                                        <p:tgtEl>
                                          <p:spTgt spid="19456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94563">
                                            <p:txEl>
                                              <p:pRg st="1" end="1"/>
                                            </p:txEl>
                                          </p:spTgt>
                                        </p:tgtEl>
                                        <p:attrNameLst>
                                          <p:attrName>style.visibility</p:attrName>
                                        </p:attrNameLst>
                                      </p:cBhvr>
                                      <p:to>
                                        <p:strVal val="visible"/>
                                      </p:to>
                                    </p:set>
                                    <p:animEffect transition="in" filter="dissolve">
                                      <p:cBhvr>
                                        <p:cTn id="15" dur="500"/>
                                        <p:tgtEl>
                                          <p:spTgt spid="19456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94563">
                                            <p:txEl>
                                              <p:pRg st="2" end="2"/>
                                            </p:txEl>
                                          </p:spTgt>
                                        </p:tgtEl>
                                        <p:attrNameLst>
                                          <p:attrName>style.visibility</p:attrName>
                                        </p:attrNameLst>
                                      </p:cBhvr>
                                      <p:to>
                                        <p:strVal val="visible"/>
                                      </p:to>
                                    </p:set>
                                    <p:animEffect transition="in" filter="dissolve">
                                      <p:cBhvr>
                                        <p:cTn id="18" dur="500"/>
                                        <p:tgtEl>
                                          <p:spTgt spid="19456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94563">
                                            <p:txEl>
                                              <p:pRg st="3" end="3"/>
                                            </p:txEl>
                                          </p:spTgt>
                                        </p:tgtEl>
                                        <p:attrNameLst>
                                          <p:attrName>style.visibility</p:attrName>
                                        </p:attrNameLst>
                                      </p:cBhvr>
                                      <p:to>
                                        <p:strVal val="visible"/>
                                      </p:to>
                                    </p:set>
                                    <p:animEffect transition="in" filter="dissolve">
                                      <p:cBhvr>
                                        <p:cTn id="23" dur="500"/>
                                        <p:tgtEl>
                                          <p:spTgt spid="194563">
                                            <p:txEl>
                                              <p:pRg st="3" end="3"/>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94563">
                                            <p:txEl>
                                              <p:pRg st="4" end="4"/>
                                            </p:txEl>
                                          </p:spTgt>
                                        </p:tgtEl>
                                        <p:attrNameLst>
                                          <p:attrName>style.visibility</p:attrName>
                                        </p:attrNameLst>
                                      </p:cBhvr>
                                      <p:to>
                                        <p:strVal val="visible"/>
                                      </p:to>
                                    </p:set>
                                    <p:animEffect transition="in" filter="dissolve">
                                      <p:cBhvr>
                                        <p:cTn id="26" dur="500"/>
                                        <p:tgtEl>
                                          <p:spTgt spid="194563">
                                            <p:txEl>
                                              <p:pRg st="4" end="4"/>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94563">
                                            <p:txEl>
                                              <p:pRg st="5" end="5"/>
                                            </p:txEl>
                                          </p:spTgt>
                                        </p:tgtEl>
                                        <p:attrNameLst>
                                          <p:attrName>style.visibility</p:attrName>
                                        </p:attrNameLst>
                                      </p:cBhvr>
                                      <p:to>
                                        <p:strVal val="visible"/>
                                      </p:to>
                                    </p:set>
                                    <p:animEffect transition="in" filter="dissolve">
                                      <p:cBhvr>
                                        <p:cTn id="29" dur="500"/>
                                        <p:tgtEl>
                                          <p:spTgt spid="19456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94563">
                                            <p:txEl>
                                              <p:pRg st="6" end="6"/>
                                            </p:txEl>
                                          </p:spTgt>
                                        </p:tgtEl>
                                        <p:attrNameLst>
                                          <p:attrName>style.visibility</p:attrName>
                                        </p:attrNameLst>
                                      </p:cBhvr>
                                      <p:to>
                                        <p:strVal val="visible"/>
                                      </p:to>
                                    </p:set>
                                    <p:animEffect transition="in" filter="dissolve">
                                      <p:cBhvr>
                                        <p:cTn id="34" dur="500"/>
                                        <p:tgtEl>
                                          <p:spTgt spid="194563">
                                            <p:txEl>
                                              <p:pRg st="6" end="6"/>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94563">
                                            <p:txEl>
                                              <p:pRg st="7" end="7"/>
                                            </p:txEl>
                                          </p:spTgt>
                                        </p:tgtEl>
                                        <p:attrNameLst>
                                          <p:attrName>style.visibility</p:attrName>
                                        </p:attrNameLst>
                                      </p:cBhvr>
                                      <p:to>
                                        <p:strVal val="visible"/>
                                      </p:to>
                                    </p:set>
                                    <p:animEffect transition="in" filter="dissolve">
                                      <p:cBhvr>
                                        <p:cTn id="37" dur="500"/>
                                        <p:tgtEl>
                                          <p:spTgt spid="194563">
                                            <p:txEl>
                                              <p:pRg st="7" end="7"/>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94563">
                                            <p:txEl>
                                              <p:pRg st="8" end="8"/>
                                            </p:txEl>
                                          </p:spTgt>
                                        </p:tgtEl>
                                        <p:attrNameLst>
                                          <p:attrName>style.visibility</p:attrName>
                                        </p:attrNameLst>
                                      </p:cBhvr>
                                      <p:to>
                                        <p:strVal val="visible"/>
                                      </p:to>
                                    </p:set>
                                    <p:animEffect transition="in" filter="dissolve">
                                      <p:cBhvr>
                                        <p:cTn id="40" dur="500"/>
                                        <p:tgtEl>
                                          <p:spTgt spid="194563">
                                            <p:txEl>
                                              <p:pRg st="8" end="8"/>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94563">
                                            <p:txEl>
                                              <p:pRg st="9" end="9"/>
                                            </p:txEl>
                                          </p:spTgt>
                                        </p:tgtEl>
                                        <p:attrNameLst>
                                          <p:attrName>style.visibility</p:attrName>
                                        </p:attrNameLst>
                                      </p:cBhvr>
                                      <p:to>
                                        <p:strVal val="visible"/>
                                      </p:to>
                                    </p:set>
                                    <p:animEffect transition="in" filter="dissolve">
                                      <p:cBhvr>
                                        <p:cTn id="43" dur="500"/>
                                        <p:tgtEl>
                                          <p:spTgt spid="194563">
                                            <p:txEl>
                                              <p:pRg st="9" end="9"/>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94563">
                                            <p:txEl>
                                              <p:pRg st="10" end="10"/>
                                            </p:txEl>
                                          </p:spTgt>
                                        </p:tgtEl>
                                        <p:attrNameLst>
                                          <p:attrName>style.visibility</p:attrName>
                                        </p:attrNameLst>
                                      </p:cBhvr>
                                      <p:to>
                                        <p:strVal val="visible"/>
                                      </p:to>
                                    </p:set>
                                    <p:animEffect transition="in" filter="dissolve">
                                      <p:cBhvr>
                                        <p:cTn id="46" dur="500"/>
                                        <p:tgtEl>
                                          <p:spTgt spid="194563">
                                            <p:txEl>
                                              <p:pRg st="10" end="1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94563">
                                            <p:txEl>
                                              <p:pRg st="11" end="11"/>
                                            </p:txEl>
                                          </p:spTgt>
                                        </p:tgtEl>
                                        <p:attrNameLst>
                                          <p:attrName>style.visibility</p:attrName>
                                        </p:attrNameLst>
                                      </p:cBhvr>
                                      <p:to>
                                        <p:strVal val="visible"/>
                                      </p:to>
                                    </p:set>
                                    <p:animEffect transition="in" filter="dissolve">
                                      <p:cBhvr>
                                        <p:cTn id="51" dur="500"/>
                                        <p:tgtEl>
                                          <p:spTgt spid="194563">
                                            <p:txEl>
                                              <p:pRg st="11" end="11"/>
                                            </p:txEl>
                                          </p:spTgt>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94563">
                                            <p:txEl>
                                              <p:pRg st="12" end="12"/>
                                            </p:txEl>
                                          </p:spTgt>
                                        </p:tgtEl>
                                        <p:attrNameLst>
                                          <p:attrName>style.visibility</p:attrName>
                                        </p:attrNameLst>
                                      </p:cBhvr>
                                      <p:to>
                                        <p:strVal val="visible"/>
                                      </p:to>
                                    </p:set>
                                    <p:animEffect transition="in" filter="dissolve">
                                      <p:cBhvr>
                                        <p:cTn id="54" dur="500"/>
                                        <p:tgtEl>
                                          <p:spTgt spid="19456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2" grpId="0" autoUpdateAnimBg="0"/>
      <p:bldP spid="194563"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GB" dirty="0" smtClean="0"/>
              <a:t>An Example: Dancing Cats and Dogs</a:t>
            </a:r>
            <a:endParaRPr lang="en-GB" dirty="0"/>
          </a:p>
        </p:txBody>
      </p:sp>
      <p:sp>
        <p:nvSpPr>
          <p:cNvPr id="5" name="Content Placeholder 4"/>
          <p:cNvSpPr>
            <a:spLocks noGrp="1"/>
          </p:cNvSpPr>
          <p:nvPr>
            <p:ph idx="1"/>
          </p:nvPr>
        </p:nvSpPr>
        <p:spPr/>
        <p:txBody>
          <a:bodyPr>
            <a:normAutofit fontScale="55000" lnSpcReduction="20000"/>
          </a:bodyPr>
          <a:lstStyle/>
          <a:p>
            <a:r>
              <a:rPr lang="en-US" dirty="0" smtClean="0"/>
              <a:t>Analyzing two or more categorical variables</a:t>
            </a:r>
          </a:p>
          <a:p>
            <a:pPr lvl="1"/>
            <a:r>
              <a:rPr lang="en-US" dirty="0" smtClean="0"/>
              <a:t>The mean of a categorical variable is meaningless</a:t>
            </a:r>
          </a:p>
          <a:p>
            <a:pPr lvl="2"/>
            <a:r>
              <a:rPr lang="en-US" dirty="0" smtClean="0"/>
              <a:t>The numeric values you attach to different categories are arbitrary</a:t>
            </a:r>
          </a:p>
          <a:p>
            <a:pPr lvl="2"/>
            <a:r>
              <a:rPr lang="en-US" dirty="0" smtClean="0"/>
              <a:t>The mean of those numeric values will depend on how many members each category has.</a:t>
            </a:r>
          </a:p>
          <a:p>
            <a:pPr lvl="1"/>
            <a:r>
              <a:rPr lang="en-US" dirty="0" smtClean="0"/>
              <a:t>Therefore, we analyze frequencies.</a:t>
            </a:r>
          </a:p>
          <a:p>
            <a:r>
              <a:rPr lang="en-US" dirty="0" smtClean="0"/>
              <a:t>An example</a:t>
            </a:r>
          </a:p>
          <a:p>
            <a:pPr lvl="1"/>
            <a:r>
              <a:rPr lang="en-US" dirty="0" smtClean="0"/>
              <a:t>Can animals be trained to line-dance with different rewards?</a:t>
            </a:r>
          </a:p>
          <a:p>
            <a:pPr lvl="1"/>
            <a:r>
              <a:rPr lang="en-US" dirty="0" smtClean="0"/>
              <a:t>Participants: 200 cats</a:t>
            </a:r>
          </a:p>
          <a:p>
            <a:pPr lvl="1"/>
            <a:r>
              <a:rPr lang="en-US" dirty="0" smtClean="0"/>
              <a:t>Training</a:t>
            </a:r>
          </a:p>
          <a:p>
            <a:pPr lvl="2"/>
            <a:r>
              <a:rPr lang="en-US" dirty="0" smtClean="0"/>
              <a:t>The animal was trained using either food or affection, not both)</a:t>
            </a:r>
          </a:p>
          <a:p>
            <a:pPr lvl="1"/>
            <a:r>
              <a:rPr lang="en-US" dirty="0" smtClean="0"/>
              <a:t>Dance</a:t>
            </a:r>
          </a:p>
          <a:p>
            <a:pPr lvl="2"/>
            <a:r>
              <a:rPr lang="en-US" dirty="0" smtClean="0"/>
              <a:t>The animal either learnt to line-dance or it did not.</a:t>
            </a:r>
          </a:p>
          <a:p>
            <a:pPr lvl="1"/>
            <a:r>
              <a:rPr lang="en-US" dirty="0" smtClean="0"/>
              <a:t>Outcome:</a:t>
            </a:r>
          </a:p>
          <a:p>
            <a:pPr lvl="2"/>
            <a:r>
              <a:rPr lang="en-US" dirty="0" smtClean="0"/>
              <a:t>The number of animals (frequency) that could dance or not in each reward condition.</a:t>
            </a:r>
          </a:p>
          <a:p>
            <a:pPr lvl="1"/>
            <a:r>
              <a:rPr lang="en-US" dirty="0" smtClean="0"/>
              <a:t>We can tabulate these frequencies in a </a:t>
            </a:r>
            <a:r>
              <a:rPr lang="en-US" b="1" dirty="0" smtClean="0"/>
              <a:t>contingency table</a:t>
            </a:r>
            <a:r>
              <a:rPr lang="en-US" dirty="0" smtClean="0"/>
              <a:t>.</a:t>
            </a:r>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A Contingency Table</a:t>
            </a:r>
            <a:endParaRPr lang="en-GB" dirty="0"/>
          </a:p>
        </p:txBody>
      </p:sp>
      <p:pic>
        <p:nvPicPr>
          <p:cNvPr id="2" name="Picture 1"/>
          <p:cNvPicPr>
            <a:picLocks noChangeAspect="1"/>
          </p:cNvPicPr>
          <p:nvPr/>
        </p:nvPicPr>
        <p:blipFill>
          <a:blip r:embed="rId2"/>
          <a:stretch>
            <a:fillRect/>
          </a:stretch>
        </p:blipFill>
        <p:spPr>
          <a:xfrm>
            <a:off x="1270000" y="2019300"/>
            <a:ext cx="7620000" cy="25717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Pearson’s Chi-Square Test</a:t>
            </a:r>
            <a:endParaRPr lang="en-GB" dirty="0"/>
          </a:p>
        </p:txBody>
      </p:sp>
      <p:sp>
        <p:nvSpPr>
          <p:cNvPr id="5" name="Content Placeholder 4"/>
          <p:cNvSpPr>
            <a:spLocks noGrp="1"/>
          </p:cNvSpPr>
          <p:nvPr>
            <p:ph idx="1"/>
          </p:nvPr>
        </p:nvSpPr>
        <p:spPr>
          <a:xfrm>
            <a:off x="928662" y="1295400"/>
            <a:ext cx="7758138" cy="5181600"/>
          </a:xfrm>
        </p:spPr>
        <p:txBody>
          <a:bodyPr>
            <a:normAutofit fontScale="47500" lnSpcReduction="20000"/>
          </a:bodyPr>
          <a:lstStyle/>
          <a:p>
            <a:r>
              <a:rPr lang="en-US" dirty="0" smtClean="0"/>
              <a:t>Use to see whether there’s a relationship between two categorical variables</a:t>
            </a:r>
          </a:p>
          <a:p>
            <a:pPr lvl="1"/>
            <a:r>
              <a:rPr lang="en-US" dirty="0" smtClean="0"/>
              <a:t>Compares the frequencies you observe in certain categories to the frequencies you might expect to get in those categories by chance.</a:t>
            </a:r>
          </a:p>
          <a:p>
            <a:r>
              <a:rPr lang="en-US" dirty="0" smtClean="0"/>
              <a:t>The equation:</a:t>
            </a:r>
          </a:p>
          <a:p>
            <a:pPr lvl="1"/>
            <a:endParaRPr lang="en-US" dirty="0" smtClean="0"/>
          </a:p>
          <a:p>
            <a:pPr lvl="1"/>
            <a:endParaRPr lang="en-US" dirty="0" smtClean="0"/>
          </a:p>
          <a:p>
            <a:pPr lvl="1"/>
            <a:endParaRPr lang="en-US" dirty="0" smtClean="0"/>
          </a:p>
          <a:p>
            <a:pPr lvl="1"/>
            <a:endParaRPr lang="en-US" dirty="0" smtClean="0"/>
          </a:p>
          <a:p>
            <a:pPr lvl="1"/>
            <a:r>
              <a:rPr lang="en-US" dirty="0" err="1" smtClean="0"/>
              <a:t>i</a:t>
            </a:r>
            <a:r>
              <a:rPr lang="en-US" dirty="0" smtClean="0"/>
              <a:t> represents the rows in the contingency table and </a:t>
            </a:r>
            <a:r>
              <a:rPr lang="en-US" dirty="0" err="1" smtClean="0"/>
              <a:t>j</a:t>
            </a:r>
            <a:r>
              <a:rPr lang="en-US" dirty="0" smtClean="0"/>
              <a:t> represents the columns.</a:t>
            </a:r>
          </a:p>
          <a:p>
            <a:pPr lvl="1"/>
            <a:r>
              <a:rPr lang="en-US" dirty="0" smtClean="0"/>
              <a:t>The observed data are the frequencies the contingency table</a:t>
            </a:r>
          </a:p>
          <a:p>
            <a:r>
              <a:rPr lang="en-US" dirty="0" smtClean="0"/>
              <a:t>The ‘Model’ is based on ‘expected frequencies’.</a:t>
            </a:r>
          </a:p>
          <a:p>
            <a:pPr lvl="1"/>
            <a:r>
              <a:rPr lang="en-US" dirty="0" smtClean="0"/>
              <a:t>Calculated for each of the cells in the contingency table.</a:t>
            </a:r>
          </a:p>
          <a:p>
            <a:pPr lvl="1"/>
            <a:r>
              <a:rPr lang="en-US" dirty="0" err="1" smtClean="0"/>
              <a:t>n</a:t>
            </a:r>
            <a:r>
              <a:rPr lang="en-US" dirty="0" smtClean="0"/>
              <a:t> is the total number of observations (in this case 200).</a:t>
            </a:r>
          </a:p>
          <a:p>
            <a:pPr lvl="1"/>
            <a:endParaRPr lang="en-US" dirty="0" smtClean="0"/>
          </a:p>
          <a:p>
            <a:pPr lvl="1"/>
            <a:endParaRPr lang="en-US" dirty="0" smtClean="0"/>
          </a:p>
          <a:p>
            <a:pPr lvl="1"/>
            <a:endParaRPr lang="en-US" dirty="0" smtClean="0"/>
          </a:p>
          <a:p>
            <a:pPr lvl="1"/>
            <a:endParaRPr lang="en-US" dirty="0" smtClean="0"/>
          </a:p>
          <a:p>
            <a:r>
              <a:rPr lang="en-US" dirty="0" smtClean="0"/>
              <a:t>Test Statistic</a:t>
            </a:r>
          </a:p>
          <a:p>
            <a:pPr lvl="1"/>
            <a:r>
              <a:rPr lang="en-US" dirty="0" smtClean="0"/>
              <a:t>Checked against a distribution with (</a:t>
            </a:r>
            <a:r>
              <a:rPr lang="en-US" dirty="0" err="1" smtClean="0"/>
              <a:t>r</a:t>
            </a:r>
            <a:r>
              <a:rPr lang="en-US" dirty="0" smtClean="0"/>
              <a:t> − 1)(c − 1) degrees of freedom.</a:t>
            </a:r>
          </a:p>
          <a:p>
            <a:pPr lvl="1"/>
            <a:r>
              <a:rPr lang="en-US" dirty="0" smtClean="0"/>
              <a:t>If significant then there is a significant association between the categorical variables in the population.</a:t>
            </a:r>
          </a:p>
          <a:p>
            <a:pPr lvl="1"/>
            <a:r>
              <a:rPr lang="en-US" dirty="0" smtClean="0"/>
              <a:t>The test distribution is approximate so in small samples use </a:t>
            </a:r>
            <a:r>
              <a:rPr lang="en-US" b="1" dirty="0" smtClean="0"/>
              <a:t>Fisher’s exact test</a:t>
            </a:r>
            <a:r>
              <a:rPr lang="en-US" dirty="0" smtClean="0"/>
              <a:t>.</a:t>
            </a:r>
          </a:p>
        </p:txBody>
      </p:sp>
      <p:pic>
        <p:nvPicPr>
          <p:cNvPr id="7" name="Picture 6"/>
          <p:cNvPicPr/>
          <p:nvPr/>
        </p:nvPicPr>
        <p:blipFill>
          <a:blip r:embed="rId2"/>
          <a:srcRect/>
          <a:stretch>
            <a:fillRect/>
          </a:stretch>
        </p:blipFill>
        <p:spPr bwMode="auto">
          <a:xfrm>
            <a:off x="3073400" y="2006600"/>
            <a:ext cx="2895600" cy="762000"/>
          </a:xfrm>
          <a:prstGeom prst="rect">
            <a:avLst/>
          </a:prstGeom>
          <a:noFill/>
          <a:ln w="9525">
            <a:noFill/>
            <a:miter lim="800000"/>
            <a:headEnd/>
            <a:tailEnd/>
          </a:ln>
        </p:spPr>
      </p:pic>
      <p:pic>
        <p:nvPicPr>
          <p:cNvPr id="8" name="Picture 7"/>
          <p:cNvPicPr/>
          <p:nvPr/>
        </p:nvPicPr>
        <p:blipFill>
          <a:blip r:embed="rId3"/>
          <a:srcRect/>
          <a:stretch>
            <a:fillRect/>
          </a:stretch>
        </p:blipFill>
        <p:spPr bwMode="auto">
          <a:xfrm>
            <a:off x="2438400" y="4000500"/>
            <a:ext cx="5410200" cy="761026"/>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Pearson’s Chi-Square Test</a:t>
            </a:r>
            <a:endParaRPr lang="en-GB" dirty="0"/>
          </a:p>
        </p:txBody>
      </p:sp>
      <p:pic>
        <p:nvPicPr>
          <p:cNvPr id="6" name="Picture 5"/>
          <p:cNvPicPr/>
          <p:nvPr/>
        </p:nvPicPr>
        <p:blipFill>
          <a:blip r:embed="rId3"/>
          <a:srcRect/>
          <a:stretch>
            <a:fillRect/>
          </a:stretch>
        </p:blipFill>
        <p:spPr bwMode="auto">
          <a:xfrm>
            <a:off x="2057400" y="1371600"/>
            <a:ext cx="5637382" cy="2514600"/>
          </a:xfrm>
          <a:prstGeom prst="rect">
            <a:avLst/>
          </a:prstGeom>
          <a:noFill/>
          <a:ln w="9525">
            <a:noFill/>
            <a:miter lim="800000"/>
            <a:headEnd/>
            <a:tailEnd/>
          </a:ln>
        </p:spPr>
      </p:pic>
      <p:graphicFrame>
        <p:nvGraphicFramePr>
          <p:cNvPr id="65538" name="Object 2"/>
          <p:cNvGraphicFramePr>
            <a:graphicFrameLocks noChangeAspect="1"/>
          </p:cNvGraphicFramePr>
          <p:nvPr/>
        </p:nvGraphicFramePr>
        <p:xfrm>
          <a:off x="1600200" y="4114800"/>
          <a:ext cx="7014990" cy="2057400"/>
        </p:xfrm>
        <a:graphic>
          <a:graphicData uri="http://schemas.openxmlformats.org/presentationml/2006/ole">
            <mc:AlternateContent xmlns:mc="http://schemas.openxmlformats.org/markup-compatibility/2006">
              <mc:Choice xmlns:v="urn:schemas-microsoft-com:vml" Requires="v">
                <p:oleObj spid="_x0000_s1045" name="Document" r:id="rId4" imgW="3594100" imgH="1054100" progId="Word.Document.12">
                  <p:link updateAutomatic="1"/>
                </p:oleObj>
              </mc:Choice>
              <mc:Fallback>
                <p:oleObj name="Document" r:id="rId4" imgW="3594100" imgH="1054100" progId="Word.Document.12">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4114800"/>
                        <a:ext cx="701499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cxnSp>
        <p:nvCxnSpPr>
          <p:cNvPr id="11" name="Straight Arrow Connector 10"/>
          <p:cNvCxnSpPr/>
          <p:nvPr/>
        </p:nvCxnSpPr>
        <p:spPr>
          <a:xfrm rot="10800000" flipV="1">
            <a:off x="3048000" y="1676400"/>
            <a:ext cx="3886200" cy="2590800"/>
          </a:xfrm>
          <a:prstGeom prst="straightConnector1">
            <a:avLst/>
          </a:prstGeom>
          <a:ln>
            <a:solidFill>
              <a:srgbClr val="800000">
                <a:alpha val="37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10800000" flipV="1">
            <a:off x="4724400" y="2438400"/>
            <a:ext cx="2286000" cy="1752600"/>
          </a:xfrm>
          <a:prstGeom prst="straightConnector1">
            <a:avLst/>
          </a:prstGeom>
          <a:ln>
            <a:solidFill>
              <a:srgbClr val="800000">
                <a:alpha val="37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5400000">
            <a:off x="6210300" y="3162300"/>
            <a:ext cx="1143000" cy="914400"/>
          </a:xfrm>
          <a:prstGeom prst="straightConnector1">
            <a:avLst/>
          </a:prstGeom>
          <a:ln>
            <a:solidFill>
              <a:srgbClr val="800000">
                <a:alpha val="37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6200000" flipH="1">
            <a:off x="7543800" y="3733800"/>
            <a:ext cx="609600" cy="304800"/>
          </a:xfrm>
          <a:prstGeom prst="straightConnector1">
            <a:avLst/>
          </a:prstGeom>
          <a:ln>
            <a:solidFill>
              <a:srgbClr val="800000">
                <a:alpha val="37000"/>
              </a:srgbClr>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Likelihood Ratio Statistic</a:t>
            </a:r>
            <a:endParaRPr lang="en-GB" dirty="0"/>
          </a:p>
        </p:txBody>
      </p:sp>
      <p:sp>
        <p:nvSpPr>
          <p:cNvPr id="5" name="Content Placeholder 4"/>
          <p:cNvSpPr>
            <a:spLocks noGrp="1"/>
          </p:cNvSpPr>
          <p:nvPr>
            <p:ph idx="1"/>
          </p:nvPr>
        </p:nvSpPr>
        <p:spPr>
          <a:xfrm>
            <a:off x="928662" y="1295400"/>
            <a:ext cx="7758138" cy="5181600"/>
          </a:xfrm>
        </p:spPr>
        <p:txBody>
          <a:bodyPr>
            <a:normAutofit fontScale="62500" lnSpcReduction="20000"/>
          </a:bodyPr>
          <a:lstStyle/>
          <a:p>
            <a:r>
              <a:rPr lang="en-US" dirty="0" smtClean="0"/>
              <a:t>An alternative to Pearson’s chi-square</a:t>
            </a:r>
          </a:p>
          <a:p>
            <a:r>
              <a:rPr lang="en-US" dirty="0" smtClean="0"/>
              <a:t>Based on maximum-likelihood theory.</a:t>
            </a:r>
          </a:p>
          <a:p>
            <a:pPr lvl="1"/>
            <a:r>
              <a:rPr lang="en-US" dirty="0" smtClean="0"/>
              <a:t>Create a model for which the probability of obtaining the observed set of data is maximized</a:t>
            </a:r>
          </a:p>
          <a:p>
            <a:pPr lvl="1"/>
            <a:r>
              <a:rPr lang="en-US" dirty="0" smtClean="0"/>
              <a:t>This model is compared to the probability of obtaining those data under the null hypothesis</a:t>
            </a:r>
          </a:p>
          <a:p>
            <a:pPr lvl="1"/>
            <a:r>
              <a:rPr lang="en-US" dirty="0" smtClean="0"/>
              <a:t>The resulting statistic compares observed frequencies with those predicted by the model:</a:t>
            </a:r>
          </a:p>
          <a:p>
            <a:pPr lvl="1"/>
            <a:r>
              <a:rPr lang="en-US" dirty="0" err="1" smtClean="0"/>
              <a:t>i</a:t>
            </a:r>
            <a:r>
              <a:rPr lang="en-US" dirty="0" smtClean="0"/>
              <a:t> and </a:t>
            </a:r>
            <a:r>
              <a:rPr lang="en-US" dirty="0" err="1" smtClean="0"/>
              <a:t>j</a:t>
            </a:r>
            <a:r>
              <a:rPr lang="en-US" dirty="0" smtClean="0"/>
              <a:t> are the rows and columns of the contingency table and  </a:t>
            </a:r>
            <a:r>
              <a:rPr lang="en-US" dirty="0" err="1" smtClean="0"/>
              <a:t>ln</a:t>
            </a:r>
            <a:r>
              <a:rPr lang="en-US" dirty="0" smtClean="0"/>
              <a:t> is the natural logarithm</a:t>
            </a:r>
          </a:p>
          <a:p>
            <a:pPr lvl="1"/>
            <a:endParaRPr lang="en-US" dirty="0" smtClean="0"/>
          </a:p>
          <a:p>
            <a:pPr lvl="1"/>
            <a:endParaRPr lang="en-US" dirty="0" smtClean="0"/>
          </a:p>
          <a:p>
            <a:pPr lvl="1"/>
            <a:endParaRPr lang="en-US" dirty="0" smtClean="0"/>
          </a:p>
          <a:p>
            <a:pPr lvl="1"/>
            <a:endParaRPr lang="en-US" dirty="0" smtClean="0"/>
          </a:p>
          <a:p>
            <a:r>
              <a:rPr lang="en-US" dirty="0" smtClean="0"/>
              <a:t>Test Statistic</a:t>
            </a:r>
          </a:p>
          <a:p>
            <a:pPr lvl="1"/>
            <a:r>
              <a:rPr lang="en-US" dirty="0" smtClean="0"/>
              <a:t>Has a chi-square distribution with (</a:t>
            </a:r>
            <a:r>
              <a:rPr lang="en-US" dirty="0" err="1" smtClean="0"/>
              <a:t>r</a:t>
            </a:r>
            <a:r>
              <a:rPr lang="en-US" dirty="0" smtClean="0"/>
              <a:t> − 1)(c − 1) degrees of freedom.</a:t>
            </a:r>
          </a:p>
          <a:p>
            <a:pPr lvl="1"/>
            <a:r>
              <a:rPr lang="en-US" dirty="0" smtClean="0"/>
              <a:t>Preferred to the Pearson’s chi-square when samples are small.</a:t>
            </a:r>
          </a:p>
        </p:txBody>
      </p:sp>
      <p:pic>
        <p:nvPicPr>
          <p:cNvPr id="6" name="Picture 5"/>
          <p:cNvPicPr/>
          <p:nvPr/>
        </p:nvPicPr>
        <p:blipFill>
          <a:blip r:embed="rId2"/>
          <a:srcRect/>
          <a:stretch>
            <a:fillRect/>
          </a:stretch>
        </p:blipFill>
        <p:spPr bwMode="auto">
          <a:xfrm>
            <a:off x="2438400" y="3962400"/>
            <a:ext cx="4342356" cy="9906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Likelihood Ratio Statistic</a:t>
            </a:r>
            <a:endParaRPr lang="en-GB" dirty="0"/>
          </a:p>
        </p:txBody>
      </p:sp>
      <p:pic>
        <p:nvPicPr>
          <p:cNvPr id="8" name="Picture 7"/>
          <p:cNvPicPr/>
          <p:nvPr/>
        </p:nvPicPr>
        <p:blipFill>
          <a:blip r:embed="rId2"/>
          <a:srcRect/>
          <a:stretch>
            <a:fillRect/>
          </a:stretch>
        </p:blipFill>
        <p:spPr bwMode="auto">
          <a:xfrm>
            <a:off x="1066800" y="2590800"/>
            <a:ext cx="7765169" cy="17526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DiscStat Lectur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pecial Anim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pecial Anim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pecial Anim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pecial Anim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pecial Anim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pecial Anim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pecial Anim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pecial Anim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pecial Anim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pecial Anim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pecial Anim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pecial Anim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DiscStat Lecture.potx</Template>
  <TotalTime>3466</TotalTime>
  <Words>1338</Words>
  <Application>Microsoft Macintosh PowerPoint</Application>
  <PresentationFormat>On-screen Show (4:3)</PresentationFormat>
  <Paragraphs>162</Paragraphs>
  <Slides>31</Slides>
  <Notes>3</Notes>
  <HiddenSlides>0</HiddenSlides>
  <MMClips>0</MMClips>
  <ScaleCrop>false</ScaleCrop>
  <HeadingPairs>
    <vt:vector size="6" baseType="variant">
      <vt:variant>
        <vt:lpstr>Theme</vt:lpstr>
      </vt:variant>
      <vt:variant>
        <vt:i4>1</vt:i4>
      </vt:variant>
      <vt:variant>
        <vt:lpstr>Links</vt:lpstr>
      </vt:variant>
      <vt:variant>
        <vt:i4>1</vt:i4>
      </vt:variant>
      <vt:variant>
        <vt:lpstr>Slide Titles</vt:lpstr>
      </vt:variant>
      <vt:variant>
        <vt:i4>31</vt:i4>
      </vt:variant>
    </vt:vector>
  </HeadingPairs>
  <TitlesOfParts>
    <vt:vector size="33" baseType="lpstr">
      <vt:lpstr>DiscStat Lecture</vt:lpstr>
      <vt:lpstr>Macintosh HD:Users:Andy:Documents:Academic:Books:Discovering Statistics:Second Edition:Discovering Statistics Using SPSS(Second Edition).doc!OLE_LINK3</vt:lpstr>
      <vt:lpstr>Categorical Data</vt:lpstr>
      <vt:lpstr>Aims</vt:lpstr>
      <vt:lpstr>Categorical Data</vt:lpstr>
      <vt:lpstr>An Example: Dancing Cats and Dogs</vt:lpstr>
      <vt:lpstr>A Contingency Table</vt:lpstr>
      <vt:lpstr>Pearson’s Chi-Square Test</vt:lpstr>
      <vt:lpstr>Pearson’s Chi-Square Test</vt:lpstr>
      <vt:lpstr>Likelihood Ratio Statistic</vt:lpstr>
      <vt:lpstr>Likelihood Ratio Statistic</vt:lpstr>
      <vt:lpstr>Interpreting Chi-Square</vt:lpstr>
      <vt:lpstr>Loglinear Analysis</vt:lpstr>
      <vt:lpstr>Theory</vt:lpstr>
      <vt:lpstr>Backward Elimination</vt:lpstr>
      <vt:lpstr>Important Points</vt:lpstr>
      <vt:lpstr>General Procedure for analysing categorical outcomes</vt:lpstr>
      <vt:lpstr>Chi-Square in SPSS: Weighting Cases</vt:lpstr>
      <vt:lpstr>PowerPoint Presentation</vt:lpstr>
      <vt:lpstr>Output</vt:lpstr>
      <vt:lpstr>Output</vt:lpstr>
      <vt:lpstr>The Odds Ratio</vt:lpstr>
      <vt:lpstr>Interpretation</vt:lpstr>
      <vt:lpstr>Loglinear Models in SPSS</vt:lpstr>
      <vt:lpstr>Loglinear Models: Options</vt:lpstr>
      <vt:lpstr>Output from a Loglinear Model</vt:lpstr>
      <vt:lpstr>Output from a Loglinear Model</vt:lpstr>
      <vt:lpstr>Output from a Loglinear Model</vt:lpstr>
      <vt:lpstr>Visual Interpretation</vt:lpstr>
      <vt:lpstr>Following up with Chi-Square Tests</vt:lpstr>
      <vt:lpstr>The Odds Ratio for Dogs</vt:lpstr>
      <vt:lpstr>Interpretation</vt:lpstr>
      <vt:lpstr>To Sum Up …</vt:lpstr>
    </vt:vector>
  </TitlesOfParts>
  <Company>University of Sussex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Andy Field</dc:creator>
  <cp:lastModifiedBy>Professor Andy Field</cp:lastModifiedBy>
  <cp:revision>117</cp:revision>
  <dcterms:created xsi:type="dcterms:W3CDTF">2010-10-05T07:56:41Z</dcterms:created>
  <dcterms:modified xsi:type="dcterms:W3CDTF">2013-04-04T10:14:40Z</dcterms:modified>
</cp:coreProperties>
</file>